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10287000" cx="18288000"/>
  <p:notesSz cx="18288000" cy="10287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42" roundtripDataSignature="AMtx7mgv0YX4OIPfEn5UFymIy+r2LX1V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customschemas.google.com/relationships/presentationmetadata" Target="metadata"/><Relationship Id="rId41" Type="http://schemas.openxmlformats.org/officeDocument/2006/relationships/slide" Target="slides/slide36.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 name="Shape 7"/>
        <p:cNvGrpSpPr/>
        <p:nvPr/>
      </p:nvGrpSpPr>
      <p:grpSpPr>
        <a:xfrm>
          <a:off x="0" y="0"/>
          <a:ext cx="0" cy="0"/>
          <a:chOff x="0" y="0"/>
          <a:chExt cx="0" cy="0"/>
        </a:xfrm>
      </p:grpSpPr>
      <p:sp>
        <p:nvSpPr>
          <p:cNvPr id="8" name="Google Shape;8;p34: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34: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1: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1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1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3: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0" name="Google Shape;150;p1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4: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4" name="Google Shape;174;p15: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6: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16: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4" name="Google Shape;194;p17: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5: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5: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9: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9" name="Google Shape;209;p1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 name="Shape 17"/>
        <p:cNvGrpSpPr/>
        <p:nvPr/>
      </p:nvGrpSpPr>
      <p:grpSpPr>
        <a:xfrm>
          <a:off x="0" y="0"/>
          <a:ext cx="0" cy="0"/>
          <a:chOff x="0" y="0"/>
          <a:chExt cx="0" cy="0"/>
        </a:xfrm>
      </p:grpSpPr>
      <p:sp>
        <p:nvSpPr>
          <p:cNvPr id="18" name="Google Shape;18;p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 name="Google Shape;19;p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0: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2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1: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2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8" name="Google Shape;238;p2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3: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2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4: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2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6: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26: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6: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6: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7:notes"/>
          <p:cNvSpPr txBox="1"/>
          <p:nvPr>
            <p:ph idx="1" type="body"/>
          </p:nvPr>
        </p:nvSpPr>
        <p:spPr>
          <a:xfrm>
            <a:off x="1828800" y="4886325"/>
            <a:ext cx="14630400" cy="46291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7:notes"/>
          <p:cNvSpPr/>
          <p:nvPr>
            <p:ph idx="2" type="sldImg"/>
          </p:nvPr>
        </p:nvSpPr>
        <p:spPr>
          <a:xfrm>
            <a:off x="3048600" y="771525"/>
            <a:ext cx="12192600" cy="38576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8: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28: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9: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2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3: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 name="Google Shape;31;p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0: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p30: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1: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31: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p3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3: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6" name="Google Shape;376;p33: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42: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0" name="Google Shape;390;p42: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8: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38: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9: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3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4: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 name="Google Shape;40;p4: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5: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 name="Google Shape;50;p5: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6: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 name="Google Shape;60;p6: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7: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 name="Google Shape;72;p7: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8: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 name="Google Shape;85;p8: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9:notes"/>
          <p:cNvSpPr txBox="1"/>
          <p:nvPr>
            <p:ph idx="1" type="body"/>
          </p:nvPr>
        </p:nvSpPr>
        <p:spPr>
          <a:xfrm>
            <a:off x="1828800" y="4886325"/>
            <a:ext cx="14630400" cy="462915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8" name="Google Shape;98;p9:notes"/>
          <p:cNvSpPr/>
          <p:nvPr>
            <p:ph idx="2" type="sldImg"/>
          </p:nvPr>
        </p:nvSpPr>
        <p:spPr>
          <a:xfrm>
            <a:off x="5715000" y="771525"/>
            <a:ext cx="6859588" cy="38576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43.pn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7.png"/><Relationship Id="rId5" Type="http://schemas.openxmlformats.org/officeDocument/2006/relationships/image" Target="../media/image25.png"/><Relationship Id="rId6"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25.png"/><Relationship Id="rId5" Type="http://schemas.openxmlformats.org/officeDocument/2006/relationships/image" Target="../media/image42.png"/><Relationship Id="rId6"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53.png"/><Relationship Id="rId5" Type="http://schemas.openxmlformats.org/officeDocument/2006/relationships/image" Target="../media/image25.png"/><Relationship Id="rId6"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64.png"/><Relationship Id="rId5" Type="http://schemas.openxmlformats.org/officeDocument/2006/relationships/image" Target="../media/image56.png"/><Relationship Id="rId6"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72.png"/><Relationship Id="rId5" Type="http://schemas.openxmlformats.org/officeDocument/2006/relationships/image" Target="../media/image51.png"/><Relationship Id="rId6"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image" Target="../media/image58.png"/><Relationship Id="rId11" Type="http://schemas.openxmlformats.org/officeDocument/2006/relationships/image" Target="../media/image67.png"/><Relationship Id="rId10" Type="http://schemas.openxmlformats.org/officeDocument/2006/relationships/image" Target="../media/image62.png"/><Relationship Id="rId12" Type="http://schemas.openxmlformats.org/officeDocument/2006/relationships/image" Target="../media/image71.png"/><Relationship Id="rId9" Type="http://schemas.openxmlformats.org/officeDocument/2006/relationships/image" Target="../media/image63.png"/><Relationship Id="rId5" Type="http://schemas.openxmlformats.org/officeDocument/2006/relationships/image" Target="../media/image65.png"/><Relationship Id="rId6" Type="http://schemas.openxmlformats.org/officeDocument/2006/relationships/image" Target="../media/image57.png"/><Relationship Id="rId7" Type="http://schemas.openxmlformats.org/officeDocument/2006/relationships/image" Target="../media/image60.png"/><Relationship Id="rId8" Type="http://schemas.openxmlformats.org/officeDocument/2006/relationships/image" Target="../media/image6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75.png"/><Relationship Id="rId5" Type="http://schemas.openxmlformats.org/officeDocument/2006/relationships/image" Target="../media/image7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69.png"/><Relationship Id="rId5" Type="http://schemas.openxmlformats.org/officeDocument/2006/relationships/image" Target="../media/image73.png"/><Relationship Id="rId6" Type="http://schemas.openxmlformats.org/officeDocument/2006/relationships/image" Target="../media/image78.png"/><Relationship Id="rId7" Type="http://schemas.openxmlformats.org/officeDocument/2006/relationships/image" Target="../media/image8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6.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0" Type="http://schemas.openxmlformats.org/officeDocument/2006/relationships/image" Target="../media/image96.jpg"/><Relationship Id="rId11" Type="http://schemas.openxmlformats.org/officeDocument/2006/relationships/image" Target="../media/image90.jpg"/><Relationship Id="rId10" Type="http://schemas.openxmlformats.org/officeDocument/2006/relationships/image" Target="../media/image84.jpg"/><Relationship Id="rId21" Type="http://schemas.openxmlformats.org/officeDocument/2006/relationships/image" Target="../media/image109.jpg"/><Relationship Id="rId13" Type="http://schemas.openxmlformats.org/officeDocument/2006/relationships/image" Target="../media/image93.jp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87.jpg"/><Relationship Id="rId4" Type="http://schemas.openxmlformats.org/officeDocument/2006/relationships/image" Target="../media/image82.jpg"/><Relationship Id="rId9" Type="http://schemas.openxmlformats.org/officeDocument/2006/relationships/image" Target="../media/image88.jpg"/><Relationship Id="rId15" Type="http://schemas.openxmlformats.org/officeDocument/2006/relationships/image" Target="../media/image74.jpg"/><Relationship Id="rId14" Type="http://schemas.openxmlformats.org/officeDocument/2006/relationships/image" Target="../media/image48.jpg"/><Relationship Id="rId17" Type="http://schemas.openxmlformats.org/officeDocument/2006/relationships/image" Target="../media/image94.jpg"/><Relationship Id="rId16" Type="http://schemas.openxmlformats.org/officeDocument/2006/relationships/image" Target="../media/image95.jpg"/><Relationship Id="rId5" Type="http://schemas.openxmlformats.org/officeDocument/2006/relationships/image" Target="../media/image86.jpg"/><Relationship Id="rId19" Type="http://schemas.openxmlformats.org/officeDocument/2006/relationships/image" Target="../media/image102.png"/><Relationship Id="rId6" Type="http://schemas.openxmlformats.org/officeDocument/2006/relationships/image" Target="../media/image91.jpg"/><Relationship Id="rId18" Type="http://schemas.openxmlformats.org/officeDocument/2006/relationships/image" Target="../media/image106.jpg"/><Relationship Id="rId7" Type="http://schemas.openxmlformats.org/officeDocument/2006/relationships/image" Target="../media/image85.jpg"/><Relationship Id="rId8" Type="http://schemas.openxmlformats.org/officeDocument/2006/relationships/image" Target="../media/image8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9.png"/><Relationship Id="rId4" Type="http://schemas.openxmlformats.org/officeDocument/2006/relationships/image" Target="../media/image10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8.png"/><Relationship Id="rId4" Type="http://schemas.openxmlformats.org/officeDocument/2006/relationships/image" Target="../media/image105.png"/><Relationship Id="rId5" Type="http://schemas.openxmlformats.org/officeDocument/2006/relationships/image" Target="../media/image98.jpg"/><Relationship Id="rId6" Type="http://schemas.openxmlformats.org/officeDocument/2006/relationships/image" Target="../media/image1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3.png"/><Relationship Id="rId4" Type="http://schemas.openxmlformats.org/officeDocument/2006/relationships/image" Target="../media/image83.png"/><Relationship Id="rId5" Type="http://schemas.openxmlformats.org/officeDocument/2006/relationships/image" Target="../media/image11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3.png"/><Relationship Id="rId4" Type="http://schemas.openxmlformats.org/officeDocument/2006/relationships/image" Target="../media/image83.png"/><Relationship Id="rId5" Type="http://schemas.openxmlformats.org/officeDocument/2006/relationships/image" Target="../media/image1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0.jpg"/><Relationship Id="rId7"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6.png"/><Relationship Id="rId5" Type="http://schemas.openxmlformats.org/officeDocument/2006/relationships/image" Target="../media/image31.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9.png"/><Relationship Id="rId5" Type="http://schemas.openxmlformats.org/officeDocument/2006/relationships/image" Target="../media/image28.jpg"/><Relationship Id="rId6"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 name="Shape 10"/>
        <p:cNvGrpSpPr/>
        <p:nvPr/>
      </p:nvGrpSpPr>
      <p:grpSpPr>
        <a:xfrm>
          <a:off x="0" y="0"/>
          <a:ext cx="0" cy="0"/>
          <a:chOff x="0" y="0"/>
          <a:chExt cx="0" cy="0"/>
        </a:xfrm>
      </p:grpSpPr>
      <p:pic>
        <p:nvPicPr>
          <p:cNvPr id="11" name="Google Shape;11;p34"/>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12" name="Google Shape;12;p34"/>
          <p:cNvPicPr preferRelativeResize="0"/>
          <p:nvPr/>
        </p:nvPicPr>
        <p:blipFill rotWithShape="1">
          <a:blip r:embed="rId4">
            <a:alphaModFix/>
          </a:blip>
          <a:srcRect b="0" l="0" r="0" t="0"/>
          <a:stretch/>
        </p:blipFill>
        <p:spPr>
          <a:xfrm>
            <a:off x="0" y="0"/>
            <a:ext cx="18288000" cy="10287000"/>
          </a:xfrm>
          <a:prstGeom prst="rect">
            <a:avLst/>
          </a:prstGeom>
          <a:noFill/>
          <a:ln>
            <a:noFill/>
          </a:ln>
        </p:spPr>
      </p:pic>
      <p:pic>
        <p:nvPicPr>
          <p:cNvPr id="13" name="Google Shape;13;p34"/>
          <p:cNvPicPr preferRelativeResize="0"/>
          <p:nvPr/>
        </p:nvPicPr>
        <p:blipFill rotWithShape="1">
          <a:blip r:embed="rId3">
            <a:alphaModFix/>
          </a:blip>
          <a:srcRect b="0" l="0" r="0" t="0"/>
          <a:stretch/>
        </p:blipFill>
        <p:spPr>
          <a:xfrm>
            <a:off x="0" y="0"/>
            <a:ext cx="18288000" cy="10287000"/>
          </a:xfrm>
          <a:prstGeom prst="rect">
            <a:avLst/>
          </a:prstGeom>
          <a:noFill/>
          <a:ln>
            <a:noFill/>
          </a:ln>
        </p:spPr>
      </p:pic>
      <p:pic>
        <p:nvPicPr>
          <p:cNvPr id="14" name="Google Shape;14;p34"/>
          <p:cNvPicPr preferRelativeResize="0"/>
          <p:nvPr/>
        </p:nvPicPr>
        <p:blipFill rotWithShape="1">
          <a:blip r:embed="rId5">
            <a:alphaModFix/>
          </a:blip>
          <a:srcRect b="0" l="0" r="0" t="0"/>
          <a:stretch/>
        </p:blipFill>
        <p:spPr>
          <a:xfrm>
            <a:off x="0" y="7316033"/>
            <a:ext cx="18288000" cy="2923179"/>
          </a:xfrm>
          <a:prstGeom prst="rect">
            <a:avLst/>
          </a:prstGeom>
          <a:noFill/>
          <a:ln>
            <a:noFill/>
          </a:ln>
        </p:spPr>
      </p:pic>
      <p:sp>
        <p:nvSpPr>
          <p:cNvPr id="15" name="Google Shape;15;p34"/>
          <p:cNvSpPr txBox="1"/>
          <p:nvPr/>
        </p:nvSpPr>
        <p:spPr>
          <a:xfrm>
            <a:off x="5003155" y="419394"/>
            <a:ext cx="8943293" cy="18693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800" u="none" cap="none" strike="noStrike">
                <a:solidFill>
                  <a:srgbClr val="FFFFFF"/>
                </a:solidFill>
                <a:latin typeface="Arial"/>
                <a:ea typeface="Arial"/>
                <a:cs typeface="Arial"/>
                <a:sym typeface="Arial"/>
              </a:rPr>
              <a:t>Girl Boss HQ</a:t>
            </a:r>
            <a:endParaRPr b="0" i="0" sz="10800" u="none" cap="none" strike="noStrike">
              <a:solidFill>
                <a:srgbClr val="000000"/>
              </a:solidFill>
              <a:latin typeface="Arial"/>
              <a:ea typeface="Arial"/>
              <a:cs typeface="Arial"/>
              <a:sym typeface="Arial"/>
            </a:endParaRPr>
          </a:p>
        </p:txBody>
      </p:sp>
      <p:pic>
        <p:nvPicPr>
          <p:cNvPr id="16" name="Google Shape;16;p34"/>
          <p:cNvPicPr preferRelativeResize="0"/>
          <p:nvPr/>
        </p:nvPicPr>
        <p:blipFill rotWithShape="1">
          <a:blip r:embed="rId6">
            <a:alphaModFix/>
          </a:blip>
          <a:srcRect b="0" l="0" r="0" t="0"/>
          <a:stretch/>
        </p:blipFill>
        <p:spPr>
          <a:xfrm>
            <a:off x="3449937" y="47788"/>
            <a:ext cx="13505652" cy="95736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1" name="Shape 111"/>
        <p:cNvGrpSpPr/>
        <p:nvPr/>
      </p:nvGrpSpPr>
      <p:grpSpPr>
        <a:xfrm>
          <a:off x="0" y="0"/>
          <a:ext cx="0" cy="0"/>
          <a:chOff x="0" y="0"/>
          <a:chExt cx="0" cy="0"/>
        </a:xfrm>
      </p:grpSpPr>
      <p:sp>
        <p:nvSpPr>
          <p:cNvPr id="112" name="Google Shape;112;p10"/>
          <p:cNvSpPr txBox="1"/>
          <p:nvPr/>
        </p:nvSpPr>
        <p:spPr>
          <a:xfrm>
            <a:off x="520705" y="5094598"/>
            <a:ext cx="3853252"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4. Inject the filler slowly.</a:t>
            </a:r>
            <a:endParaRPr b="0" i="0" sz="3000" u="none" cap="none" strike="noStrike">
              <a:solidFill>
                <a:schemeClr val="dk1"/>
              </a:solidFill>
              <a:latin typeface="Calibri"/>
              <a:ea typeface="Calibri"/>
              <a:cs typeface="Calibri"/>
              <a:sym typeface="Calibri"/>
            </a:endParaRPr>
          </a:p>
        </p:txBody>
      </p:sp>
      <p:sp>
        <p:nvSpPr>
          <p:cNvPr id="113" name="Google Shape;113;p10"/>
          <p:cNvSpPr txBox="1"/>
          <p:nvPr/>
        </p:nvSpPr>
        <p:spPr>
          <a:xfrm>
            <a:off x="520705" y="5701965"/>
            <a:ext cx="644193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5. Inject small amounts of filler at a time.</a:t>
            </a:r>
            <a:endParaRPr b="0" i="0" sz="3000" u="none" cap="none" strike="noStrike">
              <a:solidFill>
                <a:schemeClr val="dk1"/>
              </a:solidFill>
              <a:latin typeface="Calibri"/>
              <a:ea typeface="Calibri"/>
              <a:cs typeface="Calibri"/>
              <a:sym typeface="Calibri"/>
            </a:endParaRPr>
          </a:p>
        </p:txBody>
      </p:sp>
      <p:sp>
        <p:nvSpPr>
          <p:cNvPr id="114" name="Google Shape;114;p10"/>
          <p:cNvSpPr txBox="1"/>
          <p:nvPr/>
        </p:nvSpPr>
        <p:spPr>
          <a:xfrm>
            <a:off x="524814" y="6343899"/>
            <a:ext cx="18022494"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6. Be careful with the total volume used as compression is more likely to occur when you use a lot of a firmer filler.</a:t>
            </a:r>
            <a:endParaRPr b="0" i="0" sz="3000" u="none" cap="none" strike="noStrike">
              <a:solidFill>
                <a:schemeClr val="dk1"/>
              </a:solidFill>
              <a:latin typeface="Calibri"/>
              <a:ea typeface="Calibri"/>
              <a:cs typeface="Calibri"/>
              <a:sym typeface="Calibri"/>
            </a:endParaRPr>
          </a:p>
        </p:txBody>
      </p:sp>
      <p:sp>
        <p:nvSpPr>
          <p:cNvPr id="115" name="Google Shape;115;p10"/>
          <p:cNvSpPr txBox="1"/>
          <p:nvPr/>
        </p:nvSpPr>
        <p:spPr>
          <a:xfrm>
            <a:off x="531121" y="6978562"/>
            <a:ext cx="616520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7. Check capillary refill after treatment.</a:t>
            </a:r>
            <a:endParaRPr b="0" i="0" sz="3000" u="none" cap="none" strike="noStrike">
              <a:solidFill>
                <a:schemeClr val="dk1"/>
              </a:solidFill>
              <a:latin typeface="Calibri"/>
              <a:ea typeface="Calibri"/>
              <a:cs typeface="Calibri"/>
              <a:sym typeface="Calibri"/>
            </a:endParaRPr>
          </a:p>
        </p:txBody>
      </p:sp>
      <p:sp>
        <p:nvSpPr>
          <p:cNvPr id="116" name="Google Shape;116;p10"/>
          <p:cNvSpPr txBox="1"/>
          <p:nvPr/>
        </p:nvSpPr>
        <p:spPr>
          <a:xfrm>
            <a:off x="531121" y="7590650"/>
            <a:ext cx="770806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8. Keep an emergency pack to hand at all times.</a:t>
            </a:r>
            <a:endParaRPr b="0" i="0" sz="3000" u="none" cap="none" strike="noStrike">
              <a:solidFill>
                <a:schemeClr val="dk1"/>
              </a:solidFill>
              <a:latin typeface="Calibri"/>
              <a:ea typeface="Calibri"/>
              <a:cs typeface="Calibri"/>
              <a:sym typeface="Calibri"/>
            </a:endParaRPr>
          </a:p>
        </p:txBody>
      </p:sp>
      <p:sp>
        <p:nvSpPr>
          <p:cNvPr id="117" name="Google Shape;117;p10"/>
          <p:cNvSpPr txBox="1"/>
          <p:nvPr/>
        </p:nvSpPr>
        <p:spPr>
          <a:xfrm>
            <a:off x="531121" y="8233416"/>
            <a:ext cx="1227310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9. Ensure you advise your clients of how to seek medical attention if required.</a:t>
            </a:r>
            <a:endParaRPr b="0" i="0" sz="3000" u="none" cap="none" strike="noStrike">
              <a:solidFill>
                <a:schemeClr val="dk1"/>
              </a:solidFill>
              <a:latin typeface="Calibri"/>
              <a:ea typeface="Calibri"/>
              <a:cs typeface="Calibri"/>
              <a:sym typeface="Calibri"/>
            </a:endParaRPr>
          </a:p>
        </p:txBody>
      </p:sp>
      <p:sp>
        <p:nvSpPr>
          <p:cNvPr id="118" name="Google Shape;118;p10"/>
          <p:cNvSpPr txBox="1"/>
          <p:nvPr/>
        </p:nvSpPr>
        <p:spPr>
          <a:xfrm>
            <a:off x="531121" y="8837401"/>
            <a:ext cx="6146452"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10. Give appropriate after care advise.</a:t>
            </a:r>
            <a:endParaRPr b="0" i="0" sz="3000" u="none" cap="none" strike="noStrike">
              <a:solidFill>
                <a:schemeClr val="dk1"/>
              </a:solidFill>
              <a:latin typeface="Calibri"/>
              <a:ea typeface="Calibri"/>
              <a:cs typeface="Calibri"/>
              <a:sym typeface="Calibri"/>
            </a:endParaRPr>
          </a:p>
        </p:txBody>
      </p:sp>
      <p:pic>
        <p:nvPicPr>
          <p:cNvPr id="119" name="Google Shape;119;p10"/>
          <p:cNvPicPr preferRelativeResize="0"/>
          <p:nvPr/>
        </p:nvPicPr>
        <p:blipFill rotWithShape="1">
          <a:blip r:embed="rId3">
            <a:alphaModFix/>
          </a:blip>
          <a:srcRect b="0" l="0" r="0" t="0"/>
          <a:stretch/>
        </p:blipFill>
        <p:spPr>
          <a:xfrm>
            <a:off x="0" y="-608756"/>
            <a:ext cx="6862298" cy="4864413"/>
          </a:xfrm>
          <a:prstGeom prst="rect">
            <a:avLst/>
          </a:prstGeom>
          <a:noFill/>
          <a:ln>
            <a:noFill/>
          </a:ln>
        </p:spPr>
      </p:pic>
      <p:sp>
        <p:nvSpPr>
          <p:cNvPr id="120" name="Google Shape;120;p10"/>
          <p:cNvSpPr txBox="1"/>
          <p:nvPr/>
        </p:nvSpPr>
        <p:spPr>
          <a:xfrm>
            <a:off x="520705" y="3205081"/>
            <a:ext cx="1100871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1. Know your anatomy well and understand that everyone is different.</a:t>
            </a:r>
            <a:endParaRPr b="0" i="0" sz="3000" u="none" cap="none" strike="noStrike">
              <a:solidFill>
                <a:schemeClr val="dk1"/>
              </a:solidFill>
              <a:latin typeface="Calibri"/>
              <a:ea typeface="Calibri"/>
              <a:cs typeface="Calibri"/>
              <a:sym typeface="Calibri"/>
            </a:endParaRPr>
          </a:p>
        </p:txBody>
      </p:sp>
      <p:sp>
        <p:nvSpPr>
          <p:cNvPr id="121" name="Google Shape;121;p10"/>
          <p:cNvSpPr txBox="1"/>
          <p:nvPr/>
        </p:nvSpPr>
        <p:spPr>
          <a:xfrm>
            <a:off x="520705" y="3834886"/>
            <a:ext cx="6383949"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2. Look for a flash back before injecting.</a:t>
            </a:r>
            <a:endParaRPr b="0" i="0" sz="3000" u="none" cap="none" strike="noStrike">
              <a:solidFill>
                <a:schemeClr val="dk1"/>
              </a:solidFill>
              <a:latin typeface="Calibri"/>
              <a:ea typeface="Calibri"/>
              <a:cs typeface="Calibri"/>
              <a:sym typeface="Calibri"/>
            </a:endParaRPr>
          </a:p>
        </p:txBody>
      </p:sp>
      <p:sp>
        <p:nvSpPr>
          <p:cNvPr id="122" name="Google Shape;122;p10"/>
          <p:cNvSpPr txBox="1"/>
          <p:nvPr/>
        </p:nvSpPr>
        <p:spPr>
          <a:xfrm>
            <a:off x="520705" y="4452664"/>
            <a:ext cx="6186034"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3. Never inject deeper than necessary.</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 name="Shape 126"/>
        <p:cNvGrpSpPr/>
        <p:nvPr/>
      </p:nvGrpSpPr>
      <p:grpSpPr>
        <a:xfrm>
          <a:off x="0" y="0"/>
          <a:ext cx="0" cy="0"/>
          <a:chOff x="0" y="0"/>
          <a:chExt cx="0" cy="0"/>
        </a:xfrm>
      </p:grpSpPr>
      <p:sp>
        <p:nvSpPr>
          <p:cNvPr id="127" name="Google Shape;127;p11"/>
          <p:cNvSpPr txBox="1"/>
          <p:nvPr/>
        </p:nvSpPr>
        <p:spPr>
          <a:xfrm>
            <a:off x="254411" y="5732522"/>
            <a:ext cx="5811239"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Necrosis Time Line - Case Study</a:t>
            </a:r>
            <a:endParaRPr b="0" i="0" sz="3000" u="none" cap="none" strike="noStrike">
              <a:solidFill>
                <a:schemeClr val="dk1"/>
              </a:solidFill>
              <a:latin typeface="Calibri"/>
              <a:ea typeface="Calibri"/>
              <a:cs typeface="Calibri"/>
              <a:sym typeface="Calibri"/>
            </a:endParaRPr>
          </a:p>
        </p:txBody>
      </p:sp>
      <p:sp>
        <p:nvSpPr>
          <p:cNvPr id="128" name="Google Shape;128;p11"/>
          <p:cNvSpPr txBox="1"/>
          <p:nvPr/>
        </p:nvSpPr>
        <p:spPr>
          <a:xfrm>
            <a:off x="254411" y="6328060"/>
            <a:ext cx="18214100"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This particular client had been having Radiesse in their left cheek for several years to correct muscle loss from a car accident.</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On this particular occasion white bumps formed at the site of injection and she was advised that it was </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from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lidocaine in the Radiesse and that it would resolve itself over the next hour.</a:t>
            </a:r>
            <a:endParaRPr b="0" i="0" sz="3000" u="none" cap="none" strike="noStrike">
              <a:solidFill>
                <a:schemeClr val="dk1"/>
              </a:solidFill>
              <a:latin typeface="Calibri"/>
              <a:ea typeface="Calibri"/>
              <a:cs typeface="Calibri"/>
              <a:sym typeface="Calibri"/>
            </a:endParaRPr>
          </a:p>
        </p:txBody>
      </p:sp>
      <p:sp>
        <p:nvSpPr>
          <p:cNvPr id="129" name="Google Shape;129;p11"/>
          <p:cNvSpPr txBox="1"/>
          <p:nvPr/>
        </p:nvSpPr>
        <p:spPr>
          <a:xfrm>
            <a:off x="32658" y="7875861"/>
            <a:ext cx="18052484" cy="1384995"/>
          </a:xfrm>
          <a:prstGeom prst="rect">
            <a:avLst/>
          </a:prstGeom>
          <a:noFill/>
          <a:ln>
            <a:noFill/>
          </a:ln>
        </p:spPr>
        <p:txBody>
          <a:bodyPr anchorCtr="0" anchor="t" bIns="0" lIns="0" spcFirstLastPara="1" rIns="0" wrap="square" tIns="0">
            <a:spAutoFit/>
          </a:bodyPr>
          <a:lstStyle/>
          <a:p>
            <a:pPr indent="0" lvl="0" marL="287089"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 few hours later she contacted the practitioner who advised her to massage it. The following morning, she</a:t>
            </a:r>
            <a:endParaRPr b="0" i="0" sz="3000" u="none" cap="none" strike="noStrike">
              <a:solidFill>
                <a:schemeClr val="dk1"/>
              </a:solidFill>
              <a:latin typeface="Calibri"/>
              <a:ea typeface="Calibri"/>
              <a:cs typeface="Calibri"/>
              <a:sym typeface="Calibri"/>
            </a:endParaRPr>
          </a:p>
          <a:p>
            <a:pPr indent="0" lvl="0" marL="287089"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woke up with severe swelling and bruising. She called the practitioner again, only to be advised that this would</a:t>
            </a:r>
            <a:endParaRPr b="0" i="0" sz="3000" u="none" cap="none" strike="noStrike">
              <a:solidFill>
                <a:schemeClr val="dk1"/>
              </a:solidFill>
              <a:latin typeface="Calibri"/>
              <a:ea typeface="Calibri"/>
              <a:cs typeface="Calibri"/>
              <a:sym typeface="Calibri"/>
            </a:endParaRPr>
          </a:p>
          <a:p>
            <a:pPr indent="0" lvl="0" marL="287089"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go down in the following days.</a:t>
            </a:r>
            <a:endParaRPr b="0" i="0" sz="3000" u="none" cap="none" strike="noStrike">
              <a:solidFill>
                <a:schemeClr val="dk1"/>
              </a:solidFill>
              <a:latin typeface="Calibri"/>
              <a:ea typeface="Calibri"/>
              <a:cs typeface="Calibri"/>
              <a:sym typeface="Calibri"/>
            </a:endParaRPr>
          </a:p>
        </p:txBody>
      </p:sp>
      <p:sp>
        <p:nvSpPr>
          <p:cNvPr id="130" name="Google Shape;130;p11"/>
          <p:cNvSpPr txBox="1"/>
          <p:nvPr/>
        </p:nvSpPr>
        <p:spPr>
          <a:xfrm>
            <a:off x="1534412" y="9488978"/>
            <a:ext cx="16155915"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Visit https://www.realself.com/review/redding-ca-radiesse-side-effects?sort=oldest for the full story.</a:t>
            </a:r>
            <a:endParaRPr b="0" i="0" sz="3000" u="none" cap="none" strike="noStrike">
              <a:solidFill>
                <a:schemeClr val="dk1"/>
              </a:solidFill>
              <a:latin typeface="Calibri"/>
              <a:ea typeface="Calibri"/>
              <a:cs typeface="Calibri"/>
              <a:sym typeface="Calibri"/>
            </a:endParaRPr>
          </a:p>
        </p:txBody>
      </p:sp>
      <p:pic>
        <p:nvPicPr>
          <p:cNvPr id="131" name="Google Shape;131;p11"/>
          <p:cNvPicPr preferRelativeResize="0"/>
          <p:nvPr/>
        </p:nvPicPr>
        <p:blipFill rotWithShape="1">
          <a:blip r:embed="rId3">
            <a:alphaModFix/>
          </a:blip>
          <a:srcRect b="0" l="0" r="0" t="0"/>
          <a:stretch/>
        </p:blipFill>
        <p:spPr>
          <a:xfrm>
            <a:off x="26170" y="-597274"/>
            <a:ext cx="6828724" cy="4840614"/>
          </a:xfrm>
          <a:prstGeom prst="rect">
            <a:avLst/>
          </a:prstGeom>
          <a:noFill/>
          <a:ln>
            <a:noFill/>
          </a:ln>
        </p:spPr>
      </p:pic>
      <p:sp>
        <p:nvSpPr>
          <p:cNvPr id="132" name="Google Shape;132;p11"/>
          <p:cNvSpPr txBox="1"/>
          <p:nvPr/>
        </p:nvSpPr>
        <p:spPr>
          <a:xfrm>
            <a:off x="254411" y="2539061"/>
            <a:ext cx="18146314"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Necrosis is the most serious side effect after anaphylaxis, it is the death of tissue in the body when it is not getting enough blood. Necrosis can occur in two possible ways, the first is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from a direct embolisation of an artery and the second is from compression, necrosis damage can not be reversed. </a:t>
            </a:r>
            <a:endParaRPr b="0" i="0" sz="3000" u="none" cap="none" strike="noStrike">
              <a:solidFill>
                <a:schemeClr val="dk1"/>
              </a:solidFill>
              <a:latin typeface="Calibri"/>
              <a:ea typeface="Calibri"/>
              <a:cs typeface="Calibri"/>
              <a:sym typeface="Calibri"/>
            </a:endParaRPr>
          </a:p>
        </p:txBody>
      </p:sp>
      <p:sp>
        <p:nvSpPr>
          <p:cNvPr id="133" name="Google Shape;133;p11"/>
          <p:cNvSpPr txBox="1"/>
          <p:nvPr/>
        </p:nvSpPr>
        <p:spPr>
          <a:xfrm>
            <a:off x="-263447" y="4083795"/>
            <a:ext cx="18133392" cy="1384995"/>
          </a:xfrm>
          <a:prstGeom prst="rect">
            <a:avLst/>
          </a:prstGeom>
          <a:noFill/>
          <a:ln>
            <a:noFill/>
          </a:ln>
        </p:spPr>
        <p:txBody>
          <a:bodyPr anchorCtr="0" anchor="t" bIns="0" lIns="0" spcFirstLastPara="1" rIns="0" wrap="square" tIns="0">
            <a:spAutoFit/>
          </a:bodyPr>
          <a:lstStyle/>
          <a:p>
            <a:pPr indent="0" lvl="0" marL="563165"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Embolisation is where the needle cannulates the artery whilst injecting filler and fills the arterial tree. It is</a:t>
            </a:r>
            <a:endParaRPr b="0" i="0" sz="3000" u="none" cap="none" strike="noStrike">
              <a:solidFill>
                <a:schemeClr val="dk1"/>
              </a:solidFill>
              <a:latin typeface="Calibri"/>
              <a:ea typeface="Calibri"/>
              <a:cs typeface="Calibri"/>
              <a:sym typeface="Calibri"/>
            </a:endParaRPr>
          </a:p>
          <a:p>
            <a:pPr indent="0" lvl="0" marL="563165"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believed that worse case scenarios are caused by retrograde embolisation where the filler flows back down the</a:t>
            </a:r>
            <a:endParaRPr b="0" i="0" sz="3000" u="none" cap="none" strike="noStrike">
              <a:solidFill>
                <a:schemeClr val="dk1"/>
              </a:solidFill>
              <a:latin typeface="Calibri"/>
              <a:ea typeface="Calibri"/>
              <a:cs typeface="Calibri"/>
              <a:sym typeface="Calibri"/>
            </a:endParaRPr>
          </a:p>
          <a:p>
            <a:pPr indent="0" lvl="0" marL="563165"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arterial tree into a bigger vessel which can cause the filler to travel to other parts of the anatomy such as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eye.</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7" name="Shape 137"/>
        <p:cNvGrpSpPr/>
        <p:nvPr/>
      </p:nvGrpSpPr>
      <p:grpSpPr>
        <a:xfrm>
          <a:off x="0" y="0"/>
          <a:ext cx="0" cy="0"/>
          <a:chOff x="0" y="0"/>
          <a:chExt cx="0" cy="0"/>
        </a:xfrm>
      </p:grpSpPr>
      <p:pic>
        <p:nvPicPr>
          <p:cNvPr id="138" name="Google Shape;138;p12"/>
          <p:cNvPicPr preferRelativeResize="0"/>
          <p:nvPr/>
        </p:nvPicPr>
        <p:blipFill rotWithShape="1">
          <a:blip r:embed="rId3">
            <a:alphaModFix/>
          </a:blip>
          <a:srcRect b="13503" l="0" r="0" t="17184"/>
          <a:stretch/>
        </p:blipFill>
        <p:spPr>
          <a:xfrm>
            <a:off x="12805887" y="2792186"/>
            <a:ext cx="4381501" cy="5413702"/>
          </a:xfrm>
          <a:prstGeom prst="rect">
            <a:avLst/>
          </a:prstGeom>
          <a:noFill/>
          <a:ln>
            <a:noFill/>
          </a:ln>
        </p:spPr>
      </p:pic>
      <p:sp>
        <p:nvSpPr>
          <p:cNvPr id="139" name="Google Shape;139;p12"/>
          <p:cNvSpPr txBox="1"/>
          <p:nvPr/>
        </p:nvSpPr>
        <p:spPr>
          <a:xfrm>
            <a:off x="930175" y="8599750"/>
            <a:ext cx="5675375"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Numbing cream before Radiesse</a:t>
            </a:r>
            <a:endParaRPr b="0" i="0" sz="3000" u="none" cap="none" strike="noStrike">
              <a:solidFill>
                <a:schemeClr val="dk1"/>
              </a:solidFill>
              <a:latin typeface="Calibri"/>
              <a:ea typeface="Calibri"/>
              <a:cs typeface="Calibri"/>
              <a:sym typeface="Calibri"/>
            </a:endParaRPr>
          </a:p>
        </p:txBody>
      </p:sp>
      <p:sp>
        <p:nvSpPr>
          <p:cNvPr id="140" name="Google Shape;140;p12"/>
          <p:cNvSpPr txBox="1"/>
          <p:nvPr/>
        </p:nvSpPr>
        <p:spPr>
          <a:xfrm>
            <a:off x="2444222" y="9063471"/>
            <a:ext cx="264728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12th Sep 2013</a:t>
            </a:r>
            <a:endParaRPr b="0" i="0" sz="3000" u="none" cap="none" strike="noStrike">
              <a:solidFill>
                <a:schemeClr val="dk1"/>
              </a:solidFill>
              <a:latin typeface="Calibri"/>
              <a:ea typeface="Calibri"/>
              <a:cs typeface="Calibri"/>
              <a:sym typeface="Calibri"/>
            </a:endParaRPr>
          </a:p>
        </p:txBody>
      </p:sp>
      <p:sp>
        <p:nvSpPr>
          <p:cNvPr id="141" name="Google Shape;141;p12"/>
          <p:cNvSpPr txBox="1"/>
          <p:nvPr/>
        </p:nvSpPr>
        <p:spPr>
          <a:xfrm>
            <a:off x="7149326" y="8599749"/>
            <a:ext cx="4680087"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 few hours after injections</a:t>
            </a:r>
            <a:endParaRPr b="0" i="0" sz="3000" u="none" cap="none" strike="noStrike">
              <a:solidFill>
                <a:schemeClr val="dk1"/>
              </a:solidFill>
              <a:latin typeface="Calibri"/>
              <a:ea typeface="Calibri"/>
              <a:cs typeface="Calibri"/>
              <a:sym typeface="Calibri"/>
            </a:endParaRPr>
          </a:p>
        </p:txBody>
      </p:sp>
      <p:sp>
        <p:nvSpPr>
          <p:cNvPr id="142" name="Google Shape;142;p12"/>
          <p:cNvSpPr txBox="1"/>
          <p:nvPr/>
        </p:nvSpPr>
        <p:spPr>
          <a:xfrm>
            <a:off x="8119597" y="9063471"/>
            <a:ext cx="264728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12th Sep 2013</a:t>
            </a:r>
            <a:endParaRPr b="0" i="0" sz="3000" u="none" cap="none" strike="noStrike">
              <a:solidFill>
                <a:schemeClr val="dk1"/>
              </a:solidFill>
              <a:latin typeface="Calibri"/>
              <a:ea typeface="Calibri"/>
              <a:cs typeface="Calibri"/>
              <a:sym typeface="Calibri"/>
            </a:endParaRPr>
          </a:p>
        </p:txBody>
      </p:sp>
      <p:sp>
        <p:nvSpPr>
          <p:cNvPr id="143" name="Google Shape;143;p12"/>
          <p:cNvSpPr txBox="1"/>
          <p:nvPr/>
        </p:nvSpPr>
        <p:spPr>
          <a:xfrm>
            <a:off x="13256992" y="8599748"/>
            <a:ext cx="3918087"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4th day after injections</a:t>
            </a:r>
            <a:endParaRPr b="0" i="0" sz="3000" u="none" cap="none" strike="noStrike">
              <a:solidFill>
                <a:schemeClr val="dk1"/>
              </a:solidFill>
              <a:latin typeface="Calibri"/>
              <a:ea typeface="Calibri"/>
              <a:cs typeface="Calibri"/>
              <a:sym typeface="Calibri"/>
            </a:endParaRPr>
          </a:p>
        </p:txBody>
      </p:sp>
      <p:sp>
        <p:nvSpPr>
          <p:cNvPr id="144" name="Google Shape;144;p12"/>
          <p:cNvSpPr txBox="1"/>
          <p:nvPr/>
        </p:nvSpPr>
        <p:spPr>
          <a:xfrm>
            <a:off x="14088337" y="9061413"/>
            <a:ext cx="2647282"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16th Sep 2013</a:t>
            </a:r>
            <a:endParaRPr b="0" i="0" sz="3000" u="none" cap="none" strike="noStrike">
              <a:solidFill>
                <a:schemeClr val="dk1"/>
              </a:solidFill>
              <a:latin typeface="Calibri"/>
              <a:ea typeface="Calibri"/>
              <a:cs typeface="Calibri"/>
              <a:sym typeface="Calibri"/>
            </a:endParaRPr>
          </a:p>
        </p:txBody>
      </p:sp>
      <p:pic>
        <p:nvPicPr>
          <p:cNvPr id="145" name="Google Shape;145;p12"/>
          <p:cNvPicPr preferRelativeResize="0"/>
          <p:nvPr/>
        </p:nvPicPr>
        <p:blipFill rotWithShape="1">
          <a:blip r:embed="rId4">
            <a:alphaModFix/>
          </a:blip>
          <a:srcRect b="0" l="0" r="0" t="0"/>
          <a:stretch/>
        </p:blipFill>
        <p:spPr>
          <a:xfrm>
            <a:off x="16329" y="-545644"/>
            <a:ext cx="6854894" cy="4859165"/>
          </a:xfrm>
          <a:prstGeom prst="rect">
            <a:avLst/>
          </a:prstGeom>
          <a:noFill/>
          <a:ln>
            <a:noFill/>
          </a:ln>
        </p:spPr>
      </p:pic>
      <p:pic>
        <p:nvPicPr>
          <p:cNvPr id="146" name="Google Shape;146;p12"/>
          <p:cNvPicPr preferRelativeResize="0"/>
          <p:nvPr/>
        </p:nvPicPr>
        <p:blipFill rotWithShape="1">
          <a:blip r:embed="rId5">
            <a:alphaModFix/>
          </a:blip>
          <a:srcRect b="0" l="0" r="0" t="33134"/>
          <a:stretch/>
        </p:blipFill>
        <p:spPr>
          <a:xfrm>
            <a:off x="1459729" y="2792186"/>
            <a:ext cx="4333875" cy="5413702"/>
          </a:xfrm>
          <a:prstGeom prst="rect">
            <a:avLst/>
          </a:prstGeom>
          <a:noFill/>
          <a:ln>
            <a:noFill/>
          </a:ln>
        </p:spPr>
      </p:pic>
      <p:pic>
        <p:nvPicPr>
          <p:cNvPr id="147" name="Google Shape;147;p12"/>
          <p:cNvPicPr preferRelativeResize="0"/>
          <p:nvPr/>
        </p:nvPicPr>
        <p:blipFill rotWithShape="1">
          <a:blip r:embed="rId6">
            <a:alphaModFix/>
          </a:blip>
          <a:srcRect b="21467" l="0" r="0" t="7841"/>
          <a:stretch/>
        </p:blipFill>
        <p:spPr>
          <a:xfrm>
            <a:off x="6319429" y="2792186"/>
            <a:ext cx="5962650" cy="5413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1" name="Shape 151"/>
        <p:cNvGrpSpPr/>
        <p:nvPr/>
      </p:nvGrpSpPr>
      <p:grpSpPr>
        <a:xfrm>
          <a:off x="0" y="0"/>
          <a:ext cx="0" cy="0"/>
          <a:chOff x="0" y="0"/>
          <a:chExt cx="0" cy="0"/>
        </a:xfrm>
      </p:grpSpPr>
      <p:pic>
        <p:nvPicPr>
          <p:cNvPr id="152" name="Google Shape;152;p13"/>
          <p:cNvPicPr preferRelativeResize="0"/>
          <p:nvPr/>
        </p:nvPicPr>
        <p:blipFill rotWithShape="1">
          <a:blip r:embed="rId3">
            <a:alphaModFix/>
          </a:blip>
          <a:srcRect b="0" l="0" r="0" t="11591"/>
          <a:stretch/>
        </p:blipFill>
        <p:spPr>
          <a:xfrm>
            <a:off x="7147860" y="2906485"/>
            <a:ext cx="4371975" cy="5153614"/>
          </a:xfrm>
          <a:prstGeom prst="rect">
            <a:avLst/>
          </a:prstGeom>
          <a:noFill/>
          <a:ln>
            <a:noFill/>
          </a:ln>
        </p:spPr>
      </p:pic>
      <p:pic>
        <p:nvPicPr>
          <p:cNvPr id="153" name="Google Shape;153;p13"/>
          <p:cNvPicPr preferRelativeResize="0"/>
          <p:nvPr/>
        </p:nvPicPr>
        <p:blipFill rotWithShape="1">
          <a:blip r:embed="rId4">
            <a:alphaModFix/>
          </a:blip>
          <a:srcRect b="5776" l="0" r="0" t="5815"/>
          <a:stretch/>
        </p:blipFill>
        <p:spPr>
          <a:xfrm>
            <a:off x="12960966" y="2847393"/>
            <a:ext cx="4371976" cy="5153614"/>
          </a:xfrm>
          <a:prstGeom prst="rect">
            <a:avLst/>
          </a:prstGeom>
          <a:noFill/>
          <a:ln>
            <a:noFill/>
          </a:ln>
        </p:spPr>
      </p:pic>
      <p:sp>
        <p:nvSpPr>
          <p:cNvPr id="154" name="Google Shape;154;p13"/>
          <p:cNvSpPr txBox="1"/>
          <p:nvPr/>
        </p:nvSpPr>
        <p:spPr>
          <a:xfrm>
            <a:off x="1138584" y="8612315"/>
            <a:ext cx="510365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Raw and burning skin - Day 6</a:t>
            </a:r>
            <a:endParaRPr b="0" i="0" sz="3000" u="none" cap="none" strike="noStrike">
              <a:solidFill>
                <a:schemeClr val="dk1"/>
              </a:solidFill>
              <a:latin typeface="Calibri"/>
              <a:ea typeface="Calibri"/>
              <a:cs typeface="Calibri"/>
              <a:sym typeface="Calibri"/>
            </a:endParaRPr>
          </a:p>
        </p:txBody>
      </p:sp>
      <p:sp>
        <p:nvSpPr>
          <p:cNvPr id="155" name="Google Shape;155;p13"/>
          <p:cNvSpPr txBox="1"/>
          <p:nvPr/>
        </p:nvSpPr>
        <p:spPr>
          <a:xfrm>
            <a:off x="2120136" y="9036041"/>
            <a:ext cx="264728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18th Sep 2013</a:t>
            </a:r>
            <a:endParaRPr b="0" i="0" sz="3000" u="none" cap="none" strike="noStrike">
              <a:solidFill>
                <a:schemeClr val="dk1"/>
              </a:solidFill>
              <a:latin typeface="Calibri"/>
              <a:ea typeface="Calibri"/>
              <a:cs typeface="Calibri"/>
              <a:sym typeface="Calibri"/>
            </a:endParaRPr>
          </a:p>
        </p:txBody>
      </p:sp>
      <p:sp>
        <p:nvSpPr>
          <p:cNvPr id="156" name="Google Shape;156;p13"/>
          <p:cNvSpPr txBox="1"/>
          <p:nvPr/>
        </p:nvSpPr>
        <p:spPr>
          <a:xfrm>
            <a:off x="7079968" y="8561453"/>
            <a:ext cx="478687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Fluid building under the eye</a:t>
            </a:r>
            <a:endParaRPr b="0" i="0" sz="3000" u="none" cap="none" strike="noStrike">
              <a:solidFill>
                <a:schemeClr val="dk1"/>
              </a:solidFill>
              <a:latin typeface="Calibri"/>
              <a:ea typeface="Calibri"/>
              <a:cs typeface="Calibri"/>
              <a:sym typeface="Calibri"/>
            </a:endParaRPr>
          </a:p>
        </p:txBody>
      </p:sp>
      <p:sp>
        <p:nvSpPr>
          <p:cNvPr id="157" name="Google Shape;157;p13"/>
          <p:cNvSpPr txBox="1"/>
          <p:nvPr/>
        </p:nvSpPr>
        <p:spPr>
          <a:xfrm>
            <a:off x="8149762" y="8988521"/>
            <a:ext cx="264728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18th Sep 2013</a:t>
            </a:r>
            <a:endParaRPr b="0" i="0" sz="3000" u="none" cap="none" strike="noStrike">
              <a:solidFill>
                <a:schemeClr val="dk1"/>
              </a:solidFill>
              <a:latin typeface="Calibri"/>
              <a:ea typeface="Calibri"/>
              <a:cs typeface="Calibri"/>
              <a:sym typeface="Calibri"/>
            </a:endParaRPr>
          </a:p>
        </p:txBody>
      </p:sp>
      <p:sp>
        <p:nvSpPr>
          <p:cNvPr id="158" name="Google Shape;158;p13"/>
          <p:cNvSpPr txBox="1"/>
          <p:nvPr/>
        </p:nvSpPr>
        <p:spPr>
          <a:xfrm>
            <a:off x="12760871" y="8577782"/>
            <a:ext cx="4976627" cy="14108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80"/>
              <a:buFont typeface="Arial"/>
              <a:buNone/>
            </a:pPr>
            <a:r>
              <a:rPr b="0" i="0" lang="en-US" sz="2880" u="none" cap="none" strike="noStrike">
                <a:solidFill>
                  <a:srgbClr val="0F030D"/>
                </a:solidFill>
                <a:latin typeface="Calibri"/>
                <a:ea typeface="Calibri"/>
                <a:cs typeface="Calibri"/>
                <a:sym typeface="Calibri"/>
              </a:rPr>
              <a:t>Client was told to wait before</a:t>
            </a:r>
            <a:endParaRPr b="0" i="0" sz="2800" u="none" cap="none" strike="noStrike">
              <a:solidFill>
                <a:schemeClr val="dk1"/>
              </a:solidFill>
              <a:latin typeface="Calibri"/>
              <a:ea typeface="Calibri"/>
              <a:cs typeface="Calibri"/>
              <a:sym typeface="Calibri"/>
            </a:endParaRPr>
          </a:p>
          <a:p>
            <a:pPr indent="0" lvl="0" marL="285601"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seeking medical attention</a:t>
            </a:r>
            <a:endParaRPr b="0" i="0" sz="3000" u="none" cap="none" strike="noStrike">
              <a:solidFill>
                <a:schemeClr val="dk1"/>
              </a:solidFill>
              <a:latin typeface="Calibri"/>
              <a:ea typeface="Calibri"/>
              <a:cs typeface="Calibri"/>
              <a:sym typeface="Calibri"/>
            </a:endParaRPr>
          </a:p>
          <a:p>
            <a:pPr indent="0" lvl="0" marL="116458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19th Sep 2013</a:t>
            </a:r>
            <a:endParaRPr b="0" i="0" sz="3000" u="none" cap="none" strike="noStrike">
              <a:solidFill>
                <a:schemeClr val="dk1"/>
              </a:solidFill>
              <a:latin typeface="Calibri"/>
              <a:ea typeface="Calibri"/>
              <a:cs typeface="Calibri"/>
              <a:sym typeface="Calibri"/>
            </a:endParaRPr>
          </a:p>
        </p:txBody>
      </p:sp>
      <p:pic>
        <p:nvPicPr>
          <p:cNvPr id="159" name="Google Shape;159;p13"/>
          <p:cNvPicPr preferRelativeResize="0"/>
          <p:nvPr/>
        </p:nvPicPr>
        <p:blipFill rotWithShape="1">
          <a:blip r:embed="rId5">
            <a:alphaModFix/>
          </a:blip>
          <a:srcRect b="0" l="0" r="0" t="0"/>
          <a:stretch/>
        </p:blipFill>
        <p:spPr>
          <a:xfrm>
            <a:off x="16329" y="-545644"/>
            <a:ext cx="6854894" cy="4859165"/>
          </a:xfrm>
          <a:prstGeom prst="rect">
            <a:avLst/>
          </a:prstGeom>
          <a:noFill/>
          <a:ln>
            <a:noFill/>
          </a:ln>
        </p:spPr>
      </p:pic>
      <p:pic>
        <p:nvPicPr>
          <p:cNvPr id="160" name="Google Shape;160;p13"/>
          <p:cNvPicPr preferRelativeResize="0"/>
          <p:nvPr/>
        </p:nvPicPr>
        <p:blipFill rotWithShape="1">
          <a:blip r:embed="rId6">
            <a:alphaModFix/>
          </a:blip>
          <a:srcRect b="0" l="0" r="0" t="11591"/>
          <a:stretch/>
        </p:blipFill>
        <p:spPr>
          <a:xfrm>
            <a:off x="1138584" y="2906485"/>
            <a:ext cx="4371975" cy="51536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4" name="Shape 164"/>
        <p:cNvGrpSpPr/>
        <p:nvPr/>
      </p:nvGrpSpPr>
      <p:grpSpPr>
        <a:xfrm>
          <a:off x="0" y="0"/>
          <a:ext cx="0" cy="0"/>
          <a:chOff x="0" y="0"/>
          <a:chExt cx="0" cy="0"/>
        </a:xfrm>
      </p:grpSpPr>
      <p:pic>
        <p:nvPicPr>
          <p:cNvPr id="165" name="Google Shape;165;p14"/>
          <p:cNvPicPr preferRelativeResize="0"/>
          <p:nvPr/>
        </p:nvPicPr>
        <p:blipFill rotWithShape="1">
          <a:blip r:embed="rId3">
            <a:alphaModFix/>
          </a:blip>
          <a:srcRect b="0" l="0" r="0" t="3261"/>
          <a:stretch/>
        </p:blipFill>
        <p:spPr>
          <a:xfrm>
            <a:off x="12887515" y="2939142"/>
            <a:ext cx="4371975" cy="5697859"/>
          </a:xfrm>
          <a:prstGeom prst="rect">
            <a:avLst/>
          </a:prstGeom>
          <a:noFill/>
          <a:ln>
            <a:noFill/>
          </a:ln>
        </p:spPr>
      </p:pic>
      <p:sp>
        <p:nvSpPr>
          <p:cNvPr id="166" name="Google Shape;166;p14"/>
          <p:cNvSpPr txBox="1"/>
          <p:nvPr/>
        </p:nvSpPr>
        <p:spPr>
          <a:xfrm>
            <a:off x="2084976" y="8900105"/>
            <a:ext cx="264728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20th Sep 2013</a:t>
            </a:r>
            <a:endParaRPr b="0" i="0" sz="3000" u="none" cap="none" strike="noStrike">
              <a:solidFill>
                <a:schemeClr val="dk1"/>
              </a:solidFill>
              <a:latin typeface="Calibri"/>
              <a:ea typeface="Calibri"/>
              <a:cs typeface="Calibri"/>
              <a:sym typeface="Calibri"/>
            </a:endParaRPr>
          </a:p>
        </p:txBody>
      </p:sp>
      <p:sp>
        <p:nvSpPr>
          <p:cNvPr id="167" name="Google Shape;167;p14"/>
          <p:cNvSpPr txBox="1"/>
          <p:nvPr/>
        </p:nvSpPr>
        <p:spPr>
          <a:xfrm>
            <a:off x="7854225" y="8900105"/>
            <a:ext cx="2626445"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21st Sep 2013</a:t>
            </a:r>
            <a:endParaRPr b="0" i="0" sz="3000" u="none" cap="none" strike="noStrike">
              <a:solidFill>
                <a:schemeClr val="dk1"/>
              </a:solidFill>
              <a:latin typeface="Calibri"/>
              <a:ea typeface="Calibri"/>
              <a:cs typeface="Calibri"/>
              <a:sym typeface="Calibri"/>
            </a:endParaRPr>
          </a:p>
        </p:txBody>
      </p:sp>
      <p:sp>
        <p:nvSpPr>
          <p:cNvPr id="168" name="Google Shape;168;p14"/>
          <p:cNvSpPr txBox="1"/>
          <p:nvPr/>
        </p:nvSpPr>
        <p:spPr>
          <a:xfrm>
            <a:off x="13890848" y="8833430"/>
            <a:ext cx="2753136"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22nd Sep 2013</a:t>
            </a:r>
            <a:endParaRPr b="0" i="0" sz="3000" u="none" cap="none" strike="noStrike">
              <a:solidFill>
                <a:schemeClr val="dk1"/>
              </a:solidFill>
              <a:latin typeface="Calibri"/>
              <a:ea typeface="Calibri"/>
              <a:cs typeface="Calibri"/>
              <a:sym typeface="Calibri"/>
            </a:endParaRPr>
          </a:p>
        </p:txBody>
      </p:sp>
      <p:pic>
        <p:nvPicPr>
          <p:cNvPr id="169" name="Google Shape;169;p14"/>
          <p:cNvPicPr preferRelativeResize="0"/>
          <p:nvPr/>
        </p:nvPicPr>
        <p:blipFill rotWithShape="1">
          <a:blip r:embed="rId4">
            <a:alphaModFix/>
          </a:blip>
          <a:srcRect b="0" l="0" r="0" t="0"/>
          <a:stretch/>
        </p:blipFill>
        <p:spPr>
          <a:xfrm>
            <a:off x="16329" y="-545644"/>
            <a:ext cx="6854894" cy="4859165"/>
          </a:xfrm>
          <a:prstGeom prst="rect">
            <a:avLst/>
          </a:prstGeom>
          <a:noFill/>
          <a:ln>
            <a:noFill/>
          </a:ln>
        </p:spPr>
      </p:pic>
      <p:pic>
        <p:nvPicPr>
          <p:cNvPr id="170" name="Google Shape;170;p14"/>
          <p:cNvPicPr preferRelativeResize="0"/>
          <p:nvPr/>
        </p:nvPicPr>
        <p:blipFill rotWithShape="1">
          <a:blip r:embed="rId5">
            <a:alphaModFix/>
          </a:blip>
          <a:srcRect b="0" l="0" r="0" t="2254"/>
          <a:stretch/>
        </p:blipFill>
        <p:spPr>
          <a:xfrm>
            <a:off x="6848901" y="2939143"/>
            <a:ext cx="4752974" cy="5697859"/>
          </a:xfrm>
          <a:prstGeom prst="rect">
            <a:avLst/>
          </a:prstGeom>
          <a:noFill/>
          <a:ln>
            <a:noFill/>
          </a:ln>
        </p:spPr>
      </p:pic>
      <p:pic>
        <p:nvPicPr>
          <p:cNvPr id="171" name="Google Shape;171;p14"/>
          <p:cNvPicPr preferRelativeResize="0"/>
          <p:nvPr/>
        </p:nvPicPr>
        <p:blipFill rotWithShape="1">
          <a:blip r:embed="rId6">
            <a:alphaModFix/>
          </a:blip>
          <a:srcRect b="0" l="0" r="0" t="3294"/>
          <a:stretch/>
        </p:blipFill>
        <p:spPr>
          <a:xfrm>
            <a:off x="1028700" y="2939143"/>
            <a:ext cx="4371975" cy="563725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5" name="Shape 175"/>
        <p:cNvGrpSpPr/>
        <p:nvPr/>
      </p:nvGrpSpPr>
      <p:grpSpPr>
        <a:xfrm>
          <a:off x="0" y="0"/>
          <a:ext cx="0" cy="0"/>
          <a:chOff x="0" y="0"/>
          <a:chExt cx="0" cy="0"/>
        </a:xfrm>
      </p:grpSpPr>
      <p:sp>
        <p:nvSpPr>
          <p:cNvPr id="176" name="Google Shape;176;p15"/>
          <p:cNvSpPr txBox="1"/>
          <p:nvPr/>
        </p:nvSpPr>
        <p:spPr>
          <a:xfrm>
            <a:off x="2199275" y="8932766"/>
            <a:ext cx="2647280"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30th Sep 2013</a:t>
            </a:r>
            <a:endParaRPr b="0" i="0" sz="3000" u="none" cap="none" strike="noStrike">
              <a:solidFill>
                <a:schemeClr val="dk1"/>
              </a:solidFill>
              <a:latin typeface="Calibri"/>
              <a:ea typeface="Calibri"/>
              <a:cs typeface="Calibri"/>
              <a:sym typeface="Calibri"/>
            </a:endParaRPr>
          </a:p>
        </p:txBody>
      </p:sp>
      <p:pic>
        <p:nvPicPr>
          <p:cNvPr id="177" name="Google Shape;177;p15"/>
          <p:cNvPicPr preferRelativeResize="0"/>
          <p:nvPr/>
        </p:nvPicPr>
        <p:blipFill rotWithShape="1">
          <a:blip r:embed="rId3">
            <a:alphaModFix/>
          </a:blip>
          <a:srcRect b="0" l="0" r="0" t="0"/>
          <a:stretch/>
        </p:blipFill>
        <p:spPr>
          <a:xfrm>
            <a:off x="7002530" y="2968594"/>
            <a:ext cx="5219700" cy="5715000"/>
          </a:xfrm>
          <a:prstGeom prst="rect">
            <a:avLst/>
          </a:prstGeom>
          <a:noFill/>
          <a:ln>
            <a:noFill/>
          </a:ln>
        </p:spPr>
      </p:pic>
      <p:pic>
        <p:nvPicPr>
          <p:cNvPr id="178" name="Google Shape;178;p15"/>
          <p:cNvPicPr preferRelativeResize="0"/>
          <p:nvPr/>
        </p:nvPicPr>
        <p:blipFill rotWithShape="1">
          <a:blip r:embed="rId4">
            <a:alphaModFix/>
          </a:blip>
          <a:srcRect b="0" l="0" r="0" t="16007"/>
          <a:stretch/>
        </p:blipFill>
        <p:spPr>
          <a:xfrm>
            <a:off x="13300687" y="2968593"/>
            <a:ext cx="3762375" cy="5714999"/>
          </a:xfrm>
          <a:prstGeom prst="rect">
            <a:avLst/>
          </a:prstGeom>
          <a:noFill/>
          <a:ln>
            <a:noFill/>
          </a:ln>
        </p:spPr>
      </p:pic>
      <p:sp>
        <p:nvSpPr>
          <p:cNvPr id="179" name="Google Shape;179;p15"/>
          <p:cNvSpPr txBox="1"/>
          <p:nvPr/>
        </p:nvSpPr>
        <p:spPr>
          <a:xfrm>
            <a:off x="8356688" y="8932766"/>
            <a:ext cx="2583657"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14th Oct 2013</a:t>
            </a:r>
            <a:endParaRPr b="0" i="0" sz="3000" u="none" cap="none" strike="noStrike">
              <a:solidFill>
                <a:schemeClr val="dk1"/>
              </a:solidFill>
              <a:latin typeface="Calibri"/>
              <a:ea typeface="Calibri"/>
              <a:cs typeface="Calibri"/>
              <a:sym typeface="Calibri"/>
            </a:endParaRPr>
          </a:p>
        </p:txBody>
      </p:sp>
      <p:sp>
        <p:nvSpPr>
          <p:cNvPr id="180" name="Google Shape;180;p15"/>
          <p:cNvSpPr txBox="1"/>
          <p:nvPr/>
        </p:nvSpPr>
        <p:spPr>
          <a:xfrm>
            <a:off x="14057981" y="8866091"/>
            <a:ext cx="2647468"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13th Dec 2013</a:t>
            </a:r>
            <a:endParaRPr b="0" i="0" sz="3000" u="none" cap="none" strike="noStrike">
              <a:solidFill>
                <a:schemeClr val="dk1"/>
              </a:solidFill>
              <a:latin typeface="Calibri"/>
              <a:ea typeface="Calibri"/>
              <a:cs typeface="Calibri"/>
              <a:sym typeface="Calibri"/>
            </a:endParaRPr>
          </a:p>
        </p:txBody>
      </p:sp>
      <p:pic>
        <p:nvPicPr>
          <p:cNvPr id="181" name="Google Shape;181;p15"/>
          <p:cNvPicPr preferRelativeResize="0"/>
          <p:nvPr/>
        </p:nvPicPr>
        <p:blipFill rotWithShape="1">
          <a:blip r:embed="rId5">
            <a:alphaModFix/>
          </a:blip>
          <a:srcRect b="0" l="0" r="0" t="0"/>
          <a:stretch/>
        </p:blipFill>
        <p:spPr>
          <a:xfrm>
            <a:off x="16329" y="-545644"/>
            <a:ext cx="6854894" cy="4859165"/>
          </a:xfrm>
          <a:prstGeom prst="rect">
            <a:avLst/>
          </a:prstGeom>
          <a:noFill/>
          <a:ln>
            <a:noFill/>
          </a:ln>
        </p:spPr>
      </p:pic>
      <p:pic>
        <p:nvPicPr>
          <p:cNvPr id="182" name="Google Shape;182;p15"/>
          <p:cNvPicPr preferRelativeResize="0"/>
          <p:nvPr/>
        </p:nvPicPr>
        <p:blipFill rotWithShape="1">
          <a:blip r:embed="rId6">
            <a:alphaModFix/>
          </a:blip>
          <a:srcRect b="0" l="0" r="0" t="1900"/>
          <a:stretch/>
        </p:blipFill>
        <p:spPr>
          <a:xfrm>
            <a:off x="1450629" y="2968594"/>
            <a:ext cx="4371975" cy="57185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6" name="Shape 186"/>
        <p:cNvGrpSpPr/>
        <p:nvPr/>
      </p:nvGrpSpPr>
      <p:grpSpPr>
        <a:xfrm>
          <a:off x="0" y="0"/>
          <a:ext cx="0" cy="0"/>
          <a:chOff x="0" y="0"/>
          <a:chExt cx="0" cy="0"/>
        </a:xfrm>
      </p:grpSpPr>
      <p:sp>
        <p:nvSpPr>
          <p:cNvPr id="187" name="Google Shape;187;p16"/>
          <p:cNvSpPr txBox="1"/>
          <p:nvPr/>
        </p:nvSpPr>
        <p:spPr>
          <a:xfrm>
            <a:off x="205790" y="4338521"/>
            <a:ext cx="17554245"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Allergic Reaction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It is not always known If a client is allergic to the dermal filler you are using. It is important to observe your</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client carefully, throughout the procedure, watching carefully for signs of allergic reaction.</a:t>
            </a:r>
            <a:endParaRPr b="0" i="0" sz="3000" u="none" cap="none" strike="noStrike">
              <a:solidFill>
                <a:schemeClr val="dk1"/>
              </a:solidFill>
              <a:latin typeface="Calibri"/>
              <a:ea typeface="Calibri"/>
              <a:cs typeface="Calibri"/>
              <a:sym typeface="Calibri"/>
            </a:endParaRPr>
          </a:p>
        </p:txBody>
      </p:sp>
      <p:sp>
        <p:nvSpPr>
          <p:cNvPr id="188" name="Google Shape;188;p16"/>
          <p:cNvSpPr txBox="1"/>
          <p:nvPr/>
        </p:nvSpPr>
        <p:spPr>
          <a:xfrm>
            <a:off x="205789" y="5995114"/>
            <a:ext cx="17554245"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Acute infections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Infections such as bacterial, viral are acute as they typically clear up on their own or with the help of anti biotics.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Reactivation of herpes virus may also be experienced. </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Infections, whether they are acute or chronic, remain a</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lifetime risk for all patients injected with fillers.</a:t>
            </a:r>
            <a:endParaRPr b="0" i="0" sz="3000" u="none" cap="none" strike="noStrike">
              <a:solidFill>
                <a:schemeClr val="dk1"/>
              </a:solidFill>
              <a:latin typeface="Calibri"/>
              <a:ea typeface="Calibri"/>
              <a:cs typeface="Calibri"/>
              <a:sym typeface="Calibri"/>
            </a:endParaRPr>
          </a:p>
        </p:txBody>
      </p:sp>
      <p:sp>
        <p:nvSpPr>
          <p:cNvPr id="189" name="Google Shape;189;p16"/>
          <p:cNvSpPr txBox="1"/>
          <p:nvPr/>
        </p:nvSpPr>
        <p:spPr>
          <a:xfrm>
            <a:off x="205789" y="8113770"/>
            <a:ext cx="17554244"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Direct arterial embolisation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Can lead to tissue necrosis, especially in the glabellar supratrochlear arterial branches, the labial artery,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nasal dorsal artery and the angular vessels along the line of the nasolabial folds. </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Direct arterial embolization</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leads to immediate skin blanching and pain.</a:t>
            </a:r>
            <a:endParaRPr b="0" i="0" sz="3000" u="none" cap="none" strike="noStrike">
              <a:solidFill>
                <a:schemeClr val="dk1"/>
              </a:solidFill>
              <a:latin typeface="Calibri"/>
              <a:ea typeface="Calibri"/>
              <a:cs typeface="Calibri"/>
              <a:sym typeface="Calibri"/>
            </a:endParaRPr>
          </a:p>
        </p:txBody>
      </p:sp>
      <p:pic>
        <p:nvPicPr>
          <p:cNvPr id="190" name="Google Shape;190;p16"/>
          <p:cNvPicPr preferRelativeResize="0"/>
          <p:nvPr/>
        </p:nvPicPr>
        <p:blipFill rotWithShape="1">
          <a:blip r:embed="rId3">
            <a:alphaModFix/>
          </a:blip>
          <a:srcRect b="0" l="0" r="0" t="0"/>
          <a:stretch/>
        </p:blipFill>
        <p:spPr>
          <a:xfrm>
            <a:off x="-97974" y="-624890"/>
            <a:ext cx="6854893" cy="4859164"/>
          </a:xfrm>
          <a:prstGeom prst="rect">
            <a:avLst/>
          </a:prstGeom>
          <a:noFill/>
          <a:ln>
            <a:noFill/>
          </a:ln>
        </p:spPr>
      </p:pic>
      <p:sp>
        <p:nvSpPr>
          <p:cNvPr id="191" name="Google Shape;191;p16"/>
          <p:cNvSpPr txBox="1"/>
          <p:nvPr/>
        </p:nvSpPr>
        <p:spPr>
          <a:xfrm>
            <a:off x="205791" y="2620672"/>
            <a:ext cx="1787641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Complications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To a greater or lesser degree, all dermal fillers are associated with certain risks. Beyond the common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complications of redness, bruising and swelling, there are important risks that patients should be consented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for.</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 name="Shape 195"/>
        <p:cNvGrpSpPr/>
        <p:nvPr/>
      </p:nvGrpSpPr>
      <p:grpSpPr>
        <a:xfrm>
          <a:off x="0" y="0"/>
          <a:ext cx="0" cy="0"/>
          <a:chOff x="0" y="0"/>
          <a:chExt cx="0" cy="0"/>
        </a:xfrm>
      </p:grpSpPr>
      <p:sp>
        <p:nvSpPr>
          <p:cNvPr id="196" name="Google Shape;196;p17"/>
          <p:cNvSpPr txBox="1"/>
          <p:nvPr/>
        </p:nvSpPr>
        <p:spPr>
          <a:xfrm>
            <a:off x="244187" y="8203546"/>
            <a:ext cx="17586613"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Best way to reduce risk</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Aspiration prior to injection can help identify a blood flashback and hence location of the needle tip within a</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blood vessel.</a:t>
            </a:r>
            <a:endParaRPr b="0" i="0" sz="3000" u="none" cap="none" strike="noStrike">
              <a:solidFill>
                <a:schemeClr val="dk1"/>
              </a:solidFill>
              <a:latin typeface="Calibri"/>
              <a:ea typeface="Calibri"/>
              <a:cs typeface="Calibri"/>
              <a:sym typeface="Calibri"/>
            </a:endParaRPr>
          </a:p>
        </p:txBody>
      </p:sp>
      <p:pic>
        <p:nvPicPr>
          <p:cNvPr id="197" name="Google Shape;197;p17"/>
          <p:cNvPicPr preferRelativeResize="0"/>
          <p:nvPr/>
        </p:nvPicPr>
        <p:blipFill rotWithShape="1">
          <a:blip r:embed="rId3">
            <a:alphaModFix/>
          </a:blip>
          <a:srcRect b="0" l="0" r="0" t="0"/>
          <a:stretch/>
        </p:blipFill>
        <p:spPr>
          <a:xfrm>
            <a:off x="-97974" y="-624890"/>
            <a:ext cx="6854893" cy="4859164"/>
          </a:xfrm>
          <a:prstGeom prst="rect">
            <a:avLst/>
          </a:prstGeom>
          <a:noFill/>
          <a:ln>
            <a:noFill/>
          </a:ln>
        </p:spPr>
      </p:pic>
      <p:sp>
        <p:nvSpPr>
          <p:cNvPr id="198" name="Google Shape;198;p17"/>
          <p:cNvSpPr txBox="1"/>
          <p:nvPr/>
        </p:nvSpPr>
        <p:spPr>
          <a:xfrm>
            <a:off x="244187" y="2854525"/>
            <a:ext cx="17717242" cy="23083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Compromise of the venous circulation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Can be seen from compression due to large filler quantities, and this causes a persistent dull aching,</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swelling and a patchy discolouration of the skin. This is most commonly seen in the region of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angular vessels along the line of the nasolabial fold. A lack of anatomical knowledge in non-professional</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injectors will inevitably lead to a higher risk of these complications.</a:t>
            </a:r>
            <a:endParaRPr b="0" i="0" sz="3000" u="none" cap="none" strike="noStrike">
              <a:solidFill>
                <a:schemeClr val="dk1"/>
              </a:solidFill>
              <a:latin typeface="Calibri"/>
              <a:ea typeface="Calibri"/>
              <a:cs typeface="Calibri"/>
              <a:sym typeface="Calibri"/>
            </a:endParaRPr>
          </a:p>
        </p:txBody>
      </p:sp>
      <p:sp>
        <p:nvSpPr>
          <p:cNvPr id="199" name="Google Shape;199;p17"/>
          <p:cNvSpPr txBox="1"/>
          <p:nvPr/>
        </p:nvSpPr>
        <p:spPr>
          <a:xfrm>
            <a:off x="244187" y="5602514"/>
            <a:ext cx="17717242" cy="23083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Vascular compromise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It can occur with any filler and can be minimised with the use of small</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gauge needles (30g) and injecting with a needle withdrawal technique. Immediate treatment of vascular compromise is to stop injection, attempt aspiration, vigorous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massage to distribute the filler widely, the use of warm compresses, you can dissolve if you are worried.</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5"/>
          <p:cNvPicPr preferRelativeResize="0"/>
          <p:nvPr/>
        </p:nvPicPr>
        <p:blipFill rotWithShape="1">
          <a:blip r:embed="rId3">
            <a:alphaModFix/>
          </a:blip>
          <a:srcRect b="0" l="0" r="0" t="0"/>
          <a:stretch/>
        </p:blipFill>
        <p:spPr>
          <a:xfrm>
            <a:off x="0" y="7316033"/>
            <a:ext cx="18288000" cy="2923179"/>
          </a:xfrm>
          <a:prstGeom prst="rect">
            <a:avLst/>
          </a:prstGeom>
          <a:noFill/>
          <a:ln>
            <a:noFill/>
          </a:ln>
        </p:spPr>
      </p:pic>
      <p:sp>
        <p:nvSpPr>
          <p:cNvPr id="205" name="Google Shape;205;p35"/>
          <p:cNvSpPr txBox="1"/>
          <p:nvPr/>
        </p:nvSpPr>
        <p:spPr>
          <a:xfrm>
            <a:off x="5003155" y="419394"/>
            <a:ext cx="8943293" cy="186936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800" u="none" cap="none" strike="noStrike">
                <a:solidFill>
                  <a:srgbClr val="FFFFFF"/>
                </a:solidFill>
                <a:latin typeface="Arial"/>
                <a:ea typeface="Arial"/>
                <a:cs typeface="Arial"/>
                <a:sym typeface="Arial"/>
              </a:rPr>
              <a:t>Girl Boss HQ</a:t>
            </a:r>
            <a:endParaRPr b="0" i="0" sz="10800" u="none" cap="none" strike="noStrike">
              <a:solidFill>
                <a:srgbClr val="000000"/>
              </a:solidFill>
              <a:latin typeface="Arial"/>
              <a:ea typeface="Arial"/>
              <a:cs typeface="Arial"/>
              <a:sym typeface="Arial"/>
            </a:endParaRPr>
          </a:p>
        </p:txBody>
      </p:sp>
      <p:pic>
        <p:nvPicPr>
          <p:cNvPr id="206" name="Google Shape;206;p35"/>
          <p:cNvPicPr preferRelativeResize="0"/>
          <p:nvPr/>
        </p:nvPicPr>
        <p:blipFill rotWithShape="1">
          <a:blip r:embed="rId4">
            <a:alphaModFix/>
          </a:blip>
          <a:srcRect b="0" l="0" r="0" t="0"/>
          <a:stretch/>
        </p:blipFill>
        <p:spPr>
          <a:xfrm>
            <a:off x="2186718" y="527054"/>
            <a:ext cx="12939238" cy="91721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sp>
        <p:nvSpPr>
          <p:cNvPr id="211" name="Google Shape;211;p19"/>
          <p:cNvSpPr txBox="1"/>
          <p:nvPr/>
        </p:nvSpPr>
        <p:spPr>
          <a:xfrm>
            <a:off x="-97975" y="5967314"/>
            <a:ext cx="18336988" cy="4154984"/>
          </a:xfrm>
          <a:prstGeom prst="rect">
            <a:avLst/>
          </a:prstGeom>
          <a:noFill/>
          <a:ln>
            <a:noFill/>
          </a:ln>
        </p:spPr>
        <p:txBody>
          <a:bodyPr anchorCtr="0" anchor="t" bIns="0" lIns="0" spcFirstLastPara="1" rIns="0" wrap="square" tIns="0">
            <a:spAutoFit/>
          </a:bodyPr>
          <a:lstStyle/>
          <a:p>
            <a:pPr indent="0" lvl="0" marL="476398"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As long as the practitioner is acting in the patient’s best interests, their autonomy is respected and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patient has fully consented, then hyaluronidase can be administered in the event of an adverse reaction.</a:t>
            </a:r>
            <a:r>
              <a:rPr b="0" i="0" lang="en-US" sz="3000" u="none" cap="none" strike="noStrike">
                <a:solidFill>
                  <a:schemeClr val="dk1"/>
                </a:solidFill>
                <a:latin typeface="Calibri"/>
                <a:ea typeface="Calibri"/>
                <a:cs typeface="Calibri"/>
                <a:sym typeface="Calibri"/>
              </a:rPr>
              <a:t> </a:t>
            </a:r>
            <a:endParaRPr/>
          </a:p>
          <a:p>
            <a:pPr indent="0" lvl="0" marL="476398"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476398"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Due to this ‘off license’ use of hyaluronidase, practitioners can only seek guidance from other professionals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(as well as use their own expertise) in order to judge how much hyaluronidase to use and how to</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reconstitute it, which can be limiting if one has little experience of using it. </a:t>
            </a:r>
            <a:endParaRPr/>
          </a:p>
          <a:p>
            <a:pPr indent="0" lvl="0" marL="476398"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476398"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Various factors will influence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administration and dosage – for example, the concentration of HA filler, level of cross-linking and amount of</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HA deposit</a:t>
            </a:r>
            <a:endParaRPr b="0" i="0" sz="3000" u="none" cap="none" strike="noStrike">
              <a:solidFill>
                <a:schemeClr val="dk1"/>
              </a:solidFill>
              <a:latin typeface="Calibri"/>
              <a:ea typeface="Calibri"/>
              <a:cs typeface="Calibri"/>
              <a:sym typeface="Calibri"/>
            </a:endParaRPr>
          </a:p>
        </p:txBody>
      </p:sp>
      <p:pic>
        <p:nvPicPr>
          <p:cNvPr id="212" name="Google Shape;212;p19"/>
          <p:cNvPicPr preferRelativeResize="0"/>
          <p:nvPr/>
        </p:nvPicPr>
        <p:blipFill rotWithShape="1">
          <a:blip r:embed="rId3">
            <a:alphaModFix/>
          </a:blip>
          <a:srcRect b="0" l="0" r="0" t="0"/>
          <a:stretch/>
        </p:blipFill>
        <p:spPr>
          <a:xfrm>
            <a:off x="-1" y="-673057"/>
            <a:ext cx="6854893" cy="4859164"/>
          </a:xfrm>
          <a:prstGeom prst="rect">
            <a:avLst/>
          </a:prstGeom>
          <a:noFill/>
          <a:ln>
            <a:noFill/>
          </a:ln>
        </p:spPr>
      </p:pic>
      <p:sp>
        <p:nvSpPr>
          <p:cNvPr id="213" name="Google Shape;213;p19"/>
          <p:cNvSpPr txBox="1"/>
          <p:nvPr/>
        </p:nvSpPr>
        <p:spPr>
          <a:xfrm>
            <a:off x="367110" y="2638167"/>
            <a:ext cx="17938438"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Hyaluronidases are a family of injectable enzymes that act as dispersion agents. These help speed up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natural breakdown of hyaluronic acid in aesthetics, it is widely used ‘off license’.</a:t>
            </a:r>
            <a:endParaRPr b="0" i="0" sz="3000" u="none" cap="none" strike="noStrike">
              <a:solidFill>
                <a:schemeClr val="dk1"/>
              </a:solidFill>
              <a:latin typeface="Calibri"/>
              <a:ea typeface="Calibri"/>
              <a:cs typeface="Calibri"/>
              <a:sym typeface="Calibri"/>
            </a:endParaRPr>
          </a:p>
        </p:txBody>
      </p:sp>
      <p:sp>
        <p:nvSpPr>
          <p:cNvPr id="214" name="Google Shape;214;p19"/>
          <p:cNvSpPr txBox="1"/>
          <p:nvPr/>
        </p:nvSpPr>
        <p:spPr>
          <a:xfrm>
            <a:off x="343226" y="3843203"/>
            <a:ext cx="17929664" cy="186004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Off license does not necessarily mean it is unsafe to use, but that it is being prescribed and administered in</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 way that is different to its licensed use. The license is obtained from the Medicines and Healthcare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products Regulatory Agency4 (MHRA) and will state what the drug can be used for, how much to give and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the age of patients suitable to be treated with it.</a:t>
            </a:r>
            <a:endParaRPr b="0" i="0" sz="3000" u="none" cap="none" strike="noStrike">
              <a:solidFill>
                <a:schemeClr val="dk1"/>
              </a:solidFill>
              <a:latin typeface="Calibri"/>
              <a:ea typeface="Calibri"/>
              <a:cs typeface="Calibri"/>
              <a:sym typeface="Calibri"/>
            </a:endParaRPr>
          </a:p>
        </p:txBody>
      </p:sp>
      <p:pic>
        <p:nvPicPr>
          <p:cNvPr descr="Hyaluronidase 1500iu (single vial) | Echo Pharmacy" id="215" name="Google Shape;215;p19"/>
          <p:cNvPicPr preferRelativeResize="0"/>
          <p:nvPr/>
        </p:nvPicPr>
        <p:blipFill rotWithShape="1">
          <a:blip r:embed="rId4">
            <a:alphaModFix/>
          </a:blip>
          <a:srcRect b="11771" l="0" r="0" t="12114"/>
          <a:stretch/>
        </p:blipFill>
        <p:spPr>
          <a:xfrm>
            <a:off x="14292944" y="221335"/>
            <a:ext cx="2840503" cy="216202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 name="Shape 20"/>
        <p:cNvGrpSpPr/>
        <p:nvPr/>
      </p:nvGrpSpPr>
      <p:grpSpPr>
        <a:xfrm>
          <a:off x="0" y="0"/>
          <a:ext cx="0" cy="0"/>
          <a:chOff x="0" y="0"/>
          <a:chExt cx="0" cy="0"/>
        </a:xfrm>
      </p:grpSpPr>
      <p:pic>
        <p:nvPicPr>
          <p:cNvPr id="21" name="Google Shape;21;p2"/>
          <p:cNvPicPr preferRelativeResize="0"/>
          <p:nvPr/>
        </p:nvPicPr>
        <p:blipFill rotWithShape="1">
          <a:blip r:embed="rId3">
            <a:alphaModFix/>
          </a:blip>
          <a:srcRect b="0" l="0" r="0" t="0"/>
          <a:stretch/>
        </p:blipFill>
        <p:spPr>
          <a:xfrm>
            <a:off x="13201556" y="345766"/>
            <a:ext cx="4781551" cy="3562350"/>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a:off x="13201556" y="3452657"/>
            <a:ext cx="4785995" cy="3829050"/>
          </a:xfrm>
          <a:prstGeom prst="rect">
            <a:avLst/>
          </a:prstGeom>
          <a:noFill/>
          <a:ln>
            <a:noFill/>
          </a:ln>
        </p:spPr>
      </p:pic>
      <p:pic>
        <p:nvPicPr>
          <p:cNvPr id="23" name="Google Shape;23;p2"/>
          <p:cNvPicPr preferRelativeResize="0"/>
          <p:nvPr/>
        </p:nvPicPr>
        <p:blipFill rotWithShape="1">
          <a:blip r:embed="rId5">
            <a:alphaModFix/>
          </a:blip>
          <a:srcRect b="0" l="4822" r="0" t="0"/>
          <a:stretch/>
        </p:blipFill>
        <p:spPr>
          <a:xfrm>
            <a:off x="13201556" y="6770775"/>
            <a:ext cx="5094948" cy="4381501"/>
          </a:xfrm>
          <a:prstGeom prst="rect">
            <a:avLst/>
          </a:prstGeom>
          <a:noFill/>
          <a:ln>
            <a:noFill/>
          </a:ln>
        </p:spPr>
      </p:pic>
      <p:sp>
        <p:nvSpPr>
          <p:cNvPr id="24" name="Google Shape;24;p2"/>
          <p:cNvSpPr txBox="1"/>
          <p:nvPr/>
        </p:nvSpPr>
        <p:spPr>
          <a:xfrm>
            <a:off x="472742" y="4760024"/>
            <a:ext cx="13001737"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Redness and Swelling</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Normal inflammatory response.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resolves within several hours, swelling may take longer but cold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compress can help.</a:t>
            </a:r>
            <a:endParaRPr b="0" i="0" sz="3000" u="none" cap="none" strike="noStrike">
              <a:solidFill>
                <a:schemeClr val="dk1"/>
              </a:solidFill>
              <a:latin typeface="Calibri"/>
              <a:ea typeface="Calibri"/>
              <a:cs typeface="Calibri"/>
              <a:sym typeface="Calibri"/>
            </a:endParaRPr>
          </a:p>
        </p:txBody>
      </p:sp>
      <p:sp>
        <p:nvSpPr>
          <p:cNvPr id="25" name="Google Shape;25;p2"/>
          <p:cNvSpPr txBox="1"/>
          <p:nvPr/>
        </p:nvSpPr>
        <p:spPr>
          <a:xfrm>
            <a:off x="472742" y="6909750"/>
            <a:ext cx="1185806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Detectable Filler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Client will feel presence of the filler.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if the filler is irritating or uneven the client can massage it.</a:t>
            </a:r>
            <a:endParaRPr b="0" i="0" sz="3000" u="none" cap="none" strike="noStrike">
              <a:solidFill>
                <a:schemeClr val="dk1"/>
              </a:solidFill>
              <a:latin typeface="Calibri"/>
              <a:ea typeface="Calibri"/>
              <a:cs typeface="Calibri"/>
              <a:sym typeface="Calibri"/>
            </a:endParaRPr>
          </a:p>
        </p:txBody>
      </p:sp>
      <p:sp>
        <p:nvSpPr>
          <p:cNvPr id="26" name="Google Shape;26;p2"/>
          <p:cNvSpPr txBox="1"/>
          <p:nvPr/>
        </p:nvSpPr>
        <p:spPr>
          <a:xfrm>
            <a:off x="472742" y="8591049"/>
            <a:ext cx="11964033"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Pain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Will resolve within minutes, this is the filler being injected.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if not resolves within minutes then consider complications.</a:t>
            </a:r>
            <a:endParaRPr b="0" i="0" sz="3000" u="none" cap="none" strike="noStrike">
              <a:solidFill>
                <a:schemeClr val="dk1"/>
              </a:solidFill>
              <a:latin typeface="Calibri"/>
              <a:ea typeface="Calibri"/>
              <a:cs typeface="Calibri"/>
              <a:sym typeface="Calibri"/>
            </a:endParaRPr>
          </a:p>
        </p:txBody>
      </p:sp>
      <p:pic>
        <p:nvPicPr>
          <p:cNvPr id="27" name="Google Shape;27;p2"/>
          <p:cNvPicPr preferRelativeResize="0"/>
          <p:nvPr/>
        </p:nvPicPr>
        <p:blipFill rotWithShape="1">
          <a:blip r:embed="rId6">
            <a:alphaModFix/>
          </a:blip>
          <a:srcRect b="0" l="0" r="0" t="0"/>
          <a:stretch/>
        </p:blipFill>
        <p:spPr>
          <a:xfrm>
            <a:off x="0" y="-708054"/>
            <a:ext cx="7102741" cy="5034854"/>
          </a:xfrm>
          <a:prstGeom prst="rect">
            <a:avLst/>
          </a:prstGeom>
          <a:noFill/>
          <a:ln>
            <a:noFill/>
          </a:ln>
        </p:spPr>
      </p:pic>
      <p:sp>
        <p:nvSpPr>
          <p:cNvPr id="28" name="Google Shape;28;p2"/>
          <p:cNvSpPr txBox="1"/>
          <p:nvPr/>
        </p:nvSpPr>
        <p:spPr>
          <a:xfrm>
            <a:off x="472742" y="3006647"/>
            <a:ext cx="1099121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Bruising</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Piercing of the blood vessel.</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 </a:t>
            </a:r>
            <a:r>
              <a:rPr b="0" i="0" lang="en-US" sz="3000" u="none" cap="none" strike="noStrike">
                <a:solidFill>
                  <a:srgbClr val="0F030D"/>
                </a:solidFill>
                <a:latin typeface="Calibri"/>
                <a:ea typeface="Calibri"/>
                <a:cs typeface="Calibri"/>
                <a:sym typeface="Calibri"/>
              </a:rPr>
              <a:t>heals over time, use arnica gel  to speed up healing.</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9" name="Shape 219"/>
        <p:cNvGrpSpPr/>
        <p:nvPr/>
      </p:nvGrpSpPr>
      <p:grpSpPr>
        <a:xfrm>
          <a:off x="0" y="0"/>
          <a:ext cx="0" cy="0"/>
          <a:chOff x="0" y="0"/>
          <a:chExt cx="0" cy="0"/>
        </a:xfrm>
      </p:grpSpPr>
      <p:sp>
        <p:nvSpPr>
          <p:cNvPr id="220" name="Google Shape;220;p20"/>
          <p:cNvSpPr txBox="1"/>
          <p:nvPr/>
        </p:nvSpPr>
        <p:spPr>
          <a:xfrm>
            <a:off x="254232" y="5614264"/>
            <a:ext cx="18048408" cy="461664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Immediately after injection the area of the lip became instantly bruised and started to swell. Initially this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presented as a normal bruise with the expected amount of swelling.</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On closer inspection we could see that the vessels under neath were very dark and seemed to be getting</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darker by the minute.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At this point a thorough review of your client is VITAL. We would be asking about the pain levels, is the pain</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mild or severe, is it getting better or worse?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If a vessel is occluded we would expect worsening pain, however please are in mind that you client could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still be numb from the treatment.</a:t>
            </a:r>
            <a:endParaRPr b="0" i="0" sz="3000" u="none" cap="none" strike="noStrike">
              <a:solidFill>
                <a:schemeClr val="dk1"/>
              </a:solidFill>
              <a:latin typeface="Calibri"/>
              <a:ea typeface="Calibri"/>
              <a:cs typeface="Calibri"/>
              <a:sym typeface="Calibri"/>
            </a:endParaRPr>
          </a:p>
        </p:txBody>
      </p:sp>
      <p:pic>
        <p:nvPicPr>
          <p:cNvPr id="221" name="Google Shape;221;p20"/>
          <p:cNvPicPr preferRelativeResize="0"/>
          <p:nvPr/>
        </p:nvPicPr>
        <p:blipFill rotWithShape="1">
          <a:blip r:embed="rId3">
            <a:alphaModFix/>
          </a:blip>
          <a:srcRect b="0" l="0" r="0" t="0"/>
          <a:stretch/>
        </p:blipFill>
        <p:spPr>
          <a:xfrm>
            <a:off x="58426" y="-627306"/>
            <a:ext cx="6854892" cy="4859163"/>
          </a:xfrm>
          <a:prstGeom prst="rect">
            <a:avLst/>
          </a:prstGeom>
          <a:noFill/>
          <a:ln>
            <a:noFill/>
          </a:ln>
        </p:spPr>
      </p:pic>
      <p:sp>
        <p:nvSpPr>
          <p:cNvPr id="222" name="Google Shape;222;p20"/>
          <p:cNvSpPr txBox="1"/>
          <p:nvPr/>
        </p:nvSpPr>
        <p:spPr>
          <a:xfrm>
            <a:off x="225520" y="3537785"/>
            <a:ext cx="17836959"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 vascular occlusion is caused when the dermal filler partially or fully blocks an artery. This then leads to a</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blood flow compromise which means there are skin tissues that are being deprived of oxygen.</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Its much scarier than it sounds and our job is to help you feel comfortable recognising the signs and feel</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confident enough to deal with this.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Please note we will always be on hand to support you all with anything after your course</a:t>
            </a:r>
            <a:endParaRPr b="0" i="0" sz="3000" u="none" cap="none" strike="noStrike">
              <a:solidFill>
                <a:schemeClr val="dk1"/>
              </a:solidFill>
              <a:latin typeface="Calibri"/>
              <a:ea typeface="Calibri"/>
              <a:cs typeface="Calibri"/>
              <a:sym typeface="Calibri"/>
            </a:endParaRPr>
          </a:p>
        </p:txBody>
      </p:sp>
      <p:sp>
        <p:nvSpPr>
          <p:cNvPr id="223" name="Google Shape;223;p20"/>
          <p:cNvSpPr txBox="1"/>
          <p:nvPr/>
        </p:nvSpPr>
        <p:spPr>
          <a:xfrm>
            <a:off x="225519" y="2345995"/>
            <a:ext cx="17836959" cy="94564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Vascular occlusions are very rare when carrying out dermal fillers, however the possibility is ALWAYS</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THERE. </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We want you to feel prepared should it ever occur.</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7" name="Shape 227"/>
        <p:cNvGrpSpPr/>
        <p:nvPr/>
      </p:nvGrpSpPr>
      <p:grpSpPr>
        <a:xfrm>
          <a:off x="0" y="0"/>
          <a:ext cx="0" cy="0"/>
          <a:chOff x="0" y="0"/>
          <a:chExt cx="0" cy="0"/>
        </a:xfrm>
      </p:grpSpPr>
      <p:sp>
        <p:nvSpPr>
          <p:cNvPr id="228" name="Google Shape;228;p21"/>
          <p:cNvSpPr txBox="1"/>
          <p:nvPr/>
        </p:nvSpPr>
        <p:spPr>
          <a:xfrm>
            <a:off x="8325991" y="3380164"/>
            <a:ext cx="9372531" cy="1384995"/>
          </a:xfrm>
          <a:prstGeom prst="rect">
            <a:avLst/>
          </a:prstGeom>
          <a:noFill/>
          <a:ln>
            <a:noFill/>
          </a:ln>
        </p:spPr>
        <p:txBody>
          <a:bodyPr anchorCtr="0" anchor="t" bIns="0" lIns="0" spcFirstLastPara="1" rIns="0" wrap="square" tIns="0">
            <a:spAutoFit/>
          </a:bodyPr>
          <a:lstStyle/>
          <a:p>
            <a:pPr indent="0" lvl="0" marL="180826"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You can check a clients capillary refill by applying</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pressure for 5-10 seconds, here we are just using a</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cotton swab to apply the pressure.</a:t>
            </a:r>
            <a:endParaRPr b="0" i="0" sz="3000" u="none" cap="none" strike="noStrike">
              <a:solidFill>
                <a:schemeClr val="dk1"/>
              </a:solidFill>
              <a:latin typeface="Calibri"/>
              <a:ea typeface="Calibri"/>
              <a:cs typeface="Calibri"/>
              <a:sym typeface="Calibri"/>
            </a:endParaRPr>
          </a:p>
        </p:txBody>
      </p:sp>
      <p:sp>
        <p:nvSpPr>
          <p:cNvPr id="229" name="Google Shape;229;p21"/>
          <p:cNvSpPr txBox="1"/>
          <p:nvPr/>
        </p:nvSpPr>
        <p:spPr>
          <a:xfrm>
            <a:off x="8489588" y="5273666"/>
            <a:ext cx="9281666"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Once we release the swab we will count how many</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seconds it takes for the area to turn back to normal</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skin colour.</a:t>
            </a:r>
            <a:endParaRPr b="0" i="0" sz="3000" u="none" cap="none" strike="noStrike">
              <a:solidFill>
                <a:schemeClr val="dk1"/>
              </a:solidFill>
              <a:latin typeface="Calibri"/>
              <a:ea typeface="Calibri"/>
              <a:cs typeface="Calibri"/>
              <a:sym typeface="Calibri"/>
            </a:endParaRPr>
          </a:p>
        </p:txBody>
      </p:sp>
      <p:sp>
        <p:nvSpPr>
          <p:cNvPr id="230" name="Google Shape;230;p21"/>
          <p:cNvSpPr txBox="1"/>
          <p:nvPr/>
        </p:nvSpPr>
        <p:spPr>
          <a:xfrm>
            <a:off x="8489588" y="6721832"/>
            <a:ext cx="9192587"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Three seconds or less in a good indication that the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blood flow is ok.</a:t>
            </a:r>
            <a:endParaRPr b="0" i="0" sz="3000" u="none" cap="none" strike="noStrike">
              <a:solidFill>
                <a:schemeClr val="dk1"/>
              </a:solidFill>
              <a:latin typeface="Calibri"/>
              <a:ea typeface="Calibri"/>
              <a:cs typeface="Calibri"/>
              <a:sym typeface="Calibri"/>
            </a:endParaRPr>
          </a:p>
        </p:txBody>
      </p:sp>
      <p:sp>
        <p:nvSpPr>
          <p:cNvPr id="231" name="Google Shape;231;p21"/>
          <p:cNvSpPr txBox="1"/>
          <p:nvPr/>
        </p:nvSpPr>
        <p:spPr>
          <a:xfrm>
            <a:off x="8325990" y="8137340"/>
            <a:ext cx="9445263" cy="923330"/>
          </a:xfrm>
          <a:prstGeom prst="rect">
            <a:avLst/>
          </a:prstGeom>
          <a:noFill/>
          <a:ln>
            <a:noFill/>
          </a:ln>
        </p:spPr>
        <p:txBody>
          <a:bodyPr anchorCtr="0" anchor="t" bIns="0" lIns="0" spcFirstLastPara="1" rIns="0" wrap="square" tIns="0">
            <a:spAutoFit/>
          </a:bodyPr>
          <a:lstStyle/>
          <a:p>
            <a:pPr indent="0" lvl="0" marL="157906"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Anything longer than three seconds we call “</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sluggish" which would be a cause for concern.</a:t>
            </a:r>
            <a:endParaRPr b="0" i="0" sz="3000" u="none" cap="none" strike="noStrike">
              <a:solidFill>
                <a:schemeClr val="dk1"/>
              </a:solidFill>
              <a:latin typeface="Calibri"/>
              <a:ea typeface="Calibri"/>
              <a:cs typeface="Calibri"/>
              <a:sym typeface="Calibri"/>
            </a:endParaRPr>
          </a:p>
        </p:txBody>
      </p:sp>
      <p:pic>
        <p:nvPicPr>
          <p:cNvPr id="232" name="Google Shape;232;p21"/>
          <p:cNvPicPr preferRelativeResize="0"/>
          <p:nvPr/>
        </p:nvPicPr>
        <p:blipFill rotWithShape="1">
          <a:blip r:embed="rId3">
            <a:alphaModFix/>
          </a:blip>
          <a:srcRect b="0" l="0" r="0" t="0"/>
          <a:stretch/>
        </p:blipFill>
        <p:spPr>
          <a:xfrm>
            <a:off x="58426" y="-627306"/>
            <a:ext cx="6854892" cy="4859163"/>
          </a:xfrm>
          <a:prstGeom prst="rect">
            <a:avLst/>
          </a:prstGeom>
          <a:noFill/>
          <a:ln>
            <a:noFill/>
          </a:ln>
        </p:spPr>
      </p:pic>
      <p:pic>
        <p:nvPicPr>
          <p:cNvPr id="233" name="Google Shape;233;p21"/>
          <p:cNvPicPr preferRelativeResize="0"/>
          <p:nvPr/>
        </p:nvPicPr>
        <p:blipFill rotWithShape="1">
          <a:blip r:embed="rId4">
            <a:alphaModFix/>
          </a:blip>
          <a:srcRect b="0" l="0" r="0" t="0"/>
          <a:stretch/>
        </p:blipFill>
        <p:spPr>
          <a:xfrm>
            <a:off x="589478" y="2853677"/>
            <a:ext cx="6560712" cy="6629177"/>
          </a:xfrm>
          <a:prstGeom prst="rect">
            <a:avLst/>
          </a:prstGeom>
          <a:noFill/>
          <a:ln>
            <a:noFill/>
          </a:ln>
        </p:spPr>
      </p:pic>
      <p:pic>
        <p:nvPicPr>
          <p:cNvPr id="234" name="Google Shape;234;p21"/>
          <p:cNvPicPr preferRelativeResize="0"/>
          <p:nvPr/>
        </p:nvPicPr>
        <p:blipFill rotWithShape="1">
          <a:blip r:embed="rId5">
            <a:alphaModFix/>
          </a:blip>
          <a:srcRect b="0" l="0" r="0" t="0"/>
          <a:stretch/>
        </p:blipFill>
        <p:spPr>
          <a:xfrm>
            <a:off x="4784271" y="3004457"/>
            <a:ext cx="3102429" cy="1910443"/>
          </a:xfrm>
          <a:prstGeom prst="rect">
            <a:avLst/>
          </a:prstGeom>
          <a:noFill/>
          <a:ln>
            <a:noFill/>
          </a:ln>
        </p:spPr>
      </p:pic>
      <p:pic>
        <p:nvPicPr>
          <p:cNvPr id="235" name="Google Shape;235;p21"/>
          <p:cNvPicPr preferRelativeResize="0"/>
          <p:nvPr/>
        </p:nvPicPr>
        <p:blipFill rotWithShape="1">
          <a:blip r:embed="rId6">
            <a:alphaModFix/>
          </a:blip>
          <a:srcRect b="0" l="0" r="0" t="0"/>
          <a:stretch/>
        </p:blipFill>
        <p:spPr>
          <a:xfrm>
            <a:off x="4539092" y="3874822"/>
            <a:ext cx="1345187" cy="14257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9" name="Shape 239"/>
        <p:cNvGrpSpPr/>
        <p:nvPr/>
      </p:nvGrpSpPr>
      <p:grpSpPr>
        <a:xfrm>
          <a:off x="0" y="0"/>
          <a:ext cx="0" cy="0"/>
          <a:chOff x="0" y="0"/>
          <a:chExt cx="0" cy="0"/>
        </a:xfrm>
      </p:grpSpPr>
      <p:pic>
        <p:nvPicPr>
          <p:cNvPr id="240" name="Google Shape;240;p22"/>
          <p:cNvPicPr preferRelativeResize="0"/>
          <p:nvPr/>
        </p:nvPicPr>
        <p:blipFill rotWithShape="1">
          <a:blip r:embed="rId3">
            <a:alphaModFix/>
          </a:blip>
          <a:srcRect b="0" l="0" r="0" t="0"/>
          <a:stretch/>
        </p:blipFill>
        <p:spPr>
          <a:xfrm>
            <a:off x="58426" y="-627306"/>
            <a:ext cx="6854892" cy="4859163"/>
          </a:xfrm>
          <a:prstGeom prst="rect">
            <a:avLst/>
          </a:prstGeom>
          <a:noFill/>
          <a:ln>
            <a:noFill/>
          </a:ln>
        </p:spPr>
      </p:pic>
      <p:pic>
        <p:nvPicPr>
          <p:cNvPr id="241" name="Google Shape;241;p22"/>
          <p:cNvPicPr preferRelativeResize="0"/>
          <p:nvPr/>
        </p:nvPicPr>
        <p:blipFill rotWithShape="1">
          <a:blip r:embed="rId4">
            <a:alphaModFix/>
          </a:blip>
          <a:srcRect b="0" l="0" r="0" t="0"/>
          <a:stretch/>
        </p:blipFill>
        <p:spPr>
          <a:xfrm>
            <a:off x="364057" y="2676253"/>
            <a:ext cx="7168243" cy="7051329"/>
          </a:xfrm>
          <a:prstGeom prst="rect">
            <a:avLst/>
          </a:prstGeom>
          <a:noFill/>
          <a:ln>
            <a:noFill/>
          </a:ln>
        </p:spPr>
      </p:pic>
      <p:pic>
        <p:nvPicPr>
          <p:cNvPr id="242" name="Google Shape;242;p22"/>
          <p:cNvPicPr preferRelativeResize="0"/>
          <p:nvPr/>
        </p:nvPicPr>
        <p:blipFill rotWithShape="1">
          <a:blip r:embed="rId5">
            <a:alphaModFix/>
          </a:blip>
          <a:srcRect b="0" l="0" r="0" t="0"/>
          <a:stretch/>
        </p:blipFill>
        <p:spPr>
          <a:xfrm>
            <a:off x="4357839" y="2787615"/>
            <a:ext cx="889895" cy="2364997"/>
          </a:xfrm>
          <a:prstGeom prst="rect">
            <a:avLst/>
          </a:prstGeom>
          <a:noFill/>
          <a:ln>
            <a:noFill/>
          </a:ln>
        </p:spPr>
      </p:pic>
      <p:pic>
        <p:nvPicPr>
          <p:cNvPr id="243" name="Google Shape;243;p22"/>
          <p:cNvPicPr preferRelativeResize="0"/>
          <p:nvPr/>
        </p:nvPicPr>
        <p:blipFill rotWithShape="1">
          <a:blip r:embed="rId6">
            <a:alphaModFix/>
          </a:blip>
          <a:srcRect b="0" l="0" r="0" t="0"/>
          <a:stretch/>
        </p:blipFill>
        <p:spPr>
          <a:xfrm>
            <a:off x="3918977" y="4465101"/>
            <a:ext cx="1212500" cy="930784"/>
          </a:xfrm>
          <a:prstGeom prst="rect">
            <a:avLst/>
          </a:prstGeom>
          <a:noFill/>
          <a:ln>
            <a:noFill/>
          </a:ln>
        </p:spPr>
      </p:pic>
      <p:sp>
        <p:nvSpPr>
          <p:cNvPr id="244" name="Google Shape;244;p22"/>
          <p:cNvSpPr txBox="1"/>
          <p:nvPr/>
        </p:nvSpPr>
        <p:spPr>
          <a:xfrm>
            <a:off x="8084890" y="3048879"/>
            <a:ext cx="10144684"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As you can see here, the colour has taken a while to return.</a:t>
            </a:r>
            <a:endParaRPr b="0" i="0" sz="3000" u="none" cap="none" strike="noStrike">
              <a:solidFill>
                <a:schemeClr val="dk1"/>
              </a:solidFill>
              <a:latin typeface="Calibri"/>
              <a:ea typeface="Calibri"/>
              <a:cs typeface="Calibri"/>
              <a:sym typeface="Calibri"/>
            </a:endParaRPr>
          </a:p>
        </p:txBody>
      </p:sp>
      <p:sp>
        <p:nvSpPr>
          <p:cNvPr id="245" name="Google Shape;245;p22"/>
          <p:cNvSpPr txBox="1"/>
          <p:nvPr/>
        </p:nvSpPr>
        <p:spPr>
          <a:xfrm>
            <a:off x="8084890" y="3955164"/>
            <a:ext cx="9869818"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We had a capillary refill time of 4-5 seconds each time we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checked.</a:t>
            </a:r>
            <a:endParaRPr b="0" i="0" sz="3000" u="none" cap="none" strike="noStrike">
              <a:solidFill>
                <a:schemeClr val="dk1"/>
              </a:solidFill>
              <a:latin typeface="Calibri"/>
              <a:ea typeface="Calibri"/>
              <a:cs typeface="Calibri"/>
              <a:sym typeface="Calibri"/>
            </a:endParaRPr>
          </a:p>
        </p:txBody>
      </p:sp>
      <p:sp>
        <p:nvSpPr>
          <p:cNvPr id="246" name="Google Shape;246;p22"/>
          <p:cNvSpPr txBox="1"/>
          <p:nvPr/>
        </p:nvSpPr>
        <p:spPr>
          <a:xfrm>
            <a:off x="8053218" y="5389387"/>
            <a:ext cx="9933161"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There was also a slight temperature change above the top</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lip.</a:t>
            </a:r>
            <a:endParaRPr b="0" i="0" sz="3000" u="none" cap="none" strike="noStrike">
              <a:solidFill>
                <a:schemeClr val="dk1"/>
              </a:solidFill>
              <a:latin typeface="Calibri"/>
              <a:ea typeface="Calibri"/>
              <a:cs typeface="Calibri"/>
              <a:sym typeface="Calibri"/>
            </a:endParaRPr>
          </a:p>
        </p:txBody>
      </p:sp>
      <p:sp>
        <p:nvSpPr>
          <p:cNvPr id="247" name="Google Shape;247;p22"/>
          <p:cNvSpPr txBox="1"/>
          <p:nvPr/>
        </p:nvSpPr>
        <p:spPr>
          <a:xfrm>
            <a:off x="8084890" y="6361945"/>
            <a:ext cx="8576964"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This can be a sign of compromised blood flow too.</a:t>
            </a:r>
            <a:endParaRPr b="0" i="0" sz="3000" u="none" cap="none" strike="noStrike">
              <a:solidFill>
                <a:schemeClr val="dk1"/>
              </a:solidFill>
              <a:latin typeface="Calibri"/>
              <a:ea typeface="Calibri"/>
              <a:cs typeface="Calibri"/>
              <a:sym typeface="Calibri"/>
            </a:endParaRPr>
          </a:p>
        </p:txBody>
      </p:sp>
      <p:sp>
        <p:nvSpPr>
          <p:cNvPr id="248" name="Google Shape;248;p22"/>
          <p:cNvSpPr txBox="1"/>
          <p:nvPr/>
        </p:nvSpPr>
        <p:spPr>
          <a:xfrm>
            <a:off x="8053218" y="7526554"/>
            <a:ext cx="9086143" cy="94564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swelling was continuing and the pain was getting</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worse.</a:t>
            </a:r>
            <a:endParaRPr b="0" i="0" sz="3000" u="none" cap="none" strike="noStrike">
              <a:solidFill>
                <a:schemeClr val="dk1"/>
              </a:solidFill>
              <a:latin typeface="Calibri"/>
              <a:ea typeface="Calibri"/>
              <a:cs typeface="Calibri"/>
              <a:sym typeface="Calibri"/>
            </a:endParaRPr>
          </a:p>
        </p:txBody>
      </p:sp>
      <p:sp>
        <p:nvSpPr>
          <p:cNvPr id="249" name="Google Shape;249;p22"/>
          <p:cNvSpPr txBox="1"/>
          <p:nvPr/>
        </p:nvSpPr>
        <p:spPr>
          <a:xfrm>
            <a:off x="8084890" y="8944307"/>
            <a:ext cx="7877845"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We made the decision to emergency dissolve.</a:t>
            </a:r>
            <a:endParaRPr b="0" i="0" sz="3000" u="none" cap="none" strike="noStrike">
              <a:solidFill>
                <a:schemeClr val="dk1"/>
              </a:solidFill>
              <a:latin typeface="Calibri"/>
              <a:ea typeface="Calibri"/>
              <a:cs typeface="Calibri"/>
              <a:sym typeface="Calibri"/>
            </a:endParaRPr>
          </a:p>
        </p:txBody>
      </p:sp>
      <p:sp>
        <p:nvSpPr>
          <p:cNvPr id="250" name="Google Shape;250;p22"/>
          <p:cNvSpPr txBox="1"/>
          <p:nvPr/>
        </p:nvSpPr>
        <p:spPr>
          <a:xfrm>
            <a:off x="2471303" y="3914830"/>
            <a:ext cx="2895348" cy="101566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300"/>
              <a:buFont typeface="Arial"/>
              <a:buNone/>
            </a:pPr>
            <a:r>
              <a:rPr b="1" i="0" lang="en-US" sz="3300" u="none" cap="none" strike="noStrike">
                <a:solidFill>
                  <a:srgbClr val="0F030D"/>
                </a:solidFill>
                <a:latin typeface="Arial"/>
                <a:ea typeface="Arial"/>
                <a:cs typeface="Arial"/>
                <a:sym typeface="Arial"/>
              </a:rPr>
              <a:t>Capillary Refill!</a:t>
            </a:r>
            <a:endParaRPr b="0" i="0" sz="33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4" name="Shape 254"/>
        <p:cNvGrpSpPr/>
        <p:nvPr/>
      </p:nvGrpSpPr>
      <p:grpSpPr>
        <a:xfrm>
          <a:off x="0" y="0"/>
          <a:ext cx="0" cy="0"/>
          <a:chOff x="0" y="0"/>
          <a:chExt cx="0" cy="0"/>
        </a:xfrm>
      </p:grpSpPr>
      <p:pic>
        <p:nvPicPr>
          <p:cNvPr id="255" name="Google Shape;255;p23"/>
          <p:cNvPicPr preferRelativeResize="0"/>
          <p:nvPr/>
        </p:nvPicPr>
        <p:blipFill rotWithShape="1">
          <a:blip r:embed="rId3">
            <a:alphaModFix/>
          </a:blip>
          <a:srcRect b="0" l="0" r="0" t="0"/>
          <a:stretch/>
        </p:blipFill>
        <p:spPr>
          <a:xfrm>
            <a:off x="0" y="-814560"/>
            <a:ext cx="6913318" cy="4900579"/>
          </a:xfrm>
          <a:prstGeom prst="rect">
            <a:avLst/>
          </a:prstGeom>
          <a:noFill/>
          <a:ln>
            <a:noFill/>
          </a:ln>
        </p:spPr>
      </p:pic>
      <p:pic>
        <p:nvPicPr>
          <p:cNvPr id="256" name="Google Shape;256;p23"/>
          <p:cNvPicPr preferRelativeResize="0"/>
          <p:nvPr/>
        </p:nvPicPr>
        <p:blipFill rotWithShape="1">
          <a:blip r:embed="rId4">
            <a:alphaModFix/>
          </a:blip>
          <a:srcRect b="0" l="0" r="0" t="0"/>
          <a:stretch/>
        </p:blipFill>
        <p:spPr>
          <a:xfrm>
            <a:off x="260650" y="2824843"/>
            <a:ext cx="7168849" cy="7102928"/>
          </a:xfrm>
          <a:prstGeom prst="rect">
            <a:avLst/>
          </a:prstGeom>
          <a:noFill/>
          <a:ln>
            <a:noFill/>
          </a:ln>
        </p:spPr>
      </p:pic>
      <p:sp>
        <p:nvSpPr>
          <p:cNvPr id="257" name="Google Shape;257;p23"/>
          <p:cNvSpPr txBox="1"/>
          <p:nvPr/>
        </p:nvSpPr>
        <p:spPr>
          <a:xfrm>
            <a:off x="8353334" y="3068077"/>
            <a:ext cx="9674016" cy="1402841"/>
          </a:xfrm>
          <a:prstGeom prst="rect">
            <a:avLst/>
          </a:prstGeom>
          <a:noFill/>
          <a:ln>
            <a:noFill/>
          </a:ln>
        </p:spPr>
        <p:txBody>
          <a:bodyPr anchorCtr="0" anchor="t" bIns="0" lIns="0" spcFirstLastPara="1" rIns="0" wrap="square" tIns="0">
            <a:spAutoFit/>
          </a:bodyPr>
          <a:lstStyle/>
          <a:p>
            <a:pPr indent="0" lvl="0" marL="119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first thing we did was discuss the complication with</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client, we explained what we needed to do next and we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gave the client a separate consent form to sign.</a:t>
            </a:r>
            <a:endParaRPr b="0" i="0" sz="3000" u="none" cap="none" strike="noStrike">
              <a:solidFill>
                <a:schemeClr val="dk1"/>
              </a:solidFill>
              <a:latin typeface="Calibri"/>
              <a:ea typeface="Calibri"/>
              <a:cs typeface="Calibri"/>
              <a:sym typeface="Calibri"/>
            </a:endParaRPr>
          </a:p>
        </p:txBody>
      </p:sp>
      <p:pic>
        <p:nvPicPr>
          <p:cNvPr id="258" name="Google Shape;258;p23"/>
          <p:cNvPicPr preferRelativeResize="0"/>
          <p:nvPr/>
        </p:nvPicPr>
        <p:blipFill rotWithShape="1">
          <a:blip r:embed="rId5">
            <a:alphaModFix/>
          </a:blip>
          <a:srcRect b="0" l="0" r="0" t="0"/>
          <a:stretch/>
        </p:blipFill>
        <p:spPr>
          <a:xfrm>
            <a:off x="3607130" y="4151489"/>
            <a:ext cx="515721" cy="751286"/>
          </a:xfrm>
          <a:prstGeom prst="rect">
            <a:avLst/>
          </a:prstGeom>
          <a:noFill/>
          <a:ln>
            <a:noFill/>
          </a:ln>
        </p:spPr>
      </p:pic>
      <p:pic>
        <p:nvPicPr>
          <p:cNvPr id="259" name="Google Shape;259;p23"/>
          <p:cNvPicPr preferRelativeResize="0"/>
          <p:nvPr/>
        </p:nvPicPr>
        <p:blipFill rotWithShape="1">
          <a:blip r:embed="rId6">
            <a:alphaModFix/>
          </a:blip>
          <a:srcRect b="0" l="0" r="0" t="0"/>
          <a:stretch/>
        </p:blipFill>
        <p:spPr>
          <a:xfrm>
            <a:off x="3790169" y="4620116"/>
            <a:ext cx="475093" cy="414566"/>
          </a:xfrm>
          <a:prstGeom prst="rect">
            <a:avLst/>
          </a:prstGeom>
          <a:noFill/>
          <a:ln>
            <a:noFill/>
          </a:ln>
        </p:spPr>
      </p:pic>
      <p:pic>
        <p:nvPicPr>
          <p:cNvPr id="260" name="Google Shape;260;p23"/>
          <p:cNvPicPr preferRelativeResize="0"/>
          <p:nvPr/>
        </p:nvPicPr>
        <p:blipFill rotWithShape="1">
          <a:blip r:embed="rId7">
            <a:alphaModFix/>
          </a:blip>
          <a:srcRect b="0" l="0" r="0" t="0"/>
          <a:stretch/>
        </p:blipFill>
        <p:spPr>
          <a:xfrm>
            <a:off x="3048247" y="4489122"/>
            <a:ext cx="515721" cy="751286"/>
          </a:xfrm>
          <a:prstGeom prst="rect">
            <a:avLst/>
          </a:prstGeom>
          <a:noFill/>
          <a:ln>
            <a:noFill/>
          </a:ln>
        </p:spPr>
      </p:pic>
      <p:pic>
        <p:nvPicPr>
          <p:cNvPr id="261" name="Google Shape;261;p23"/>
          <p:cNvPicPr preferRelativeResize="0"/>
          <p:nvPr/>
        </p:nvPicPr>
        <p:blipFill rotWithShape="1">
          <a:blip r:embed="rId8">
            <a:alphaModFix/>
          </a:blip>
          <a:srcRect b="0" l="0" r="0" t="0"/>
          <a:stretch/>
        </p:blipFill>
        <p:spPr>
          <a:xfrm>
            <a:off x="3251602" y="4968371"/>
            <a:ext cx="475092" cy="414567"/>
          </a:xfrm>
          <a:prstGeom prst="rect">
            <a:avLst/>
          </a:prstGeom>
          <a:noFill/>
          <a:ln>
            <a:noFill/>
          </a:ln>
        </p:spPr>
      </p:pic>
      <p:pic>
        <p:nvPicPr>
          <p:cNvPr id="262" name="Google Shape;262;p23"/>
          <p:cNvPicPr preferRelativeResize="0"/>
          <p:nvPr/>
        </p:nvPicPr>
        <p:blipFill rotWithShape="1">
          <a:blip r:embed="rId9">
            <a:alphaModFix/>
          </a:blip>
          <a:srcRect b="0" l="0" r="0" t="0"/>
          <a:stretch/>
        </p:blipFill>
        <p:spPr>
          <a:xfrm>
            <a:off x="3340708" y="4319017"/>
            <a:ext cx="515721" cy="751286"/>
          </a:xfrm>
          <a:prstGeom prst="rect">
            <a:avLst/>
          </a:prstGeom>
          <a:noFill/>
          <a:ln>
            <a:noFill/>
          </a:ln>
        </p:spPr>
      </p:pic>
      <p:pic>
        <p:nvPicPr>
          <p:cNvPr id="263" name="Google Shape;263;p23"/>
          <p:cNvPicPr preferRelativeResize="0"/>
          <p:nvPr/>
        </p:nvPicPr>
        <p:blipFill rotWithShape="1">
          <a:blip r:embed="rId10">
            <a:alphaModFix/>
          </a:blip>
          <a:srcRect b="0" l="0" r="0" t="0"/>
          <a:stretch/>
        </p:blipFill>
        <p:spPr>
          <a:xfrm>
            <a:off x="3535323" y="4796178"/>
            <a:ext cx="475093" cy="414567"/>
          </a:xfrm>
          <a:prstGeom prst="rect">
            <a:avLst/>
          </a:prstGeom>
          <a:noFill/>
          <a:ln>
            <a:noFill/>
          </a:ln>
        </p:spPr>
      </p:pic>
      <p:pic>
        <p:nvPicPr>
          <p:cNvPr id="264" name="Google Shape;264;p23"/>
          <p:cNvPicPr preferRelativeResize="0"/>
          <p:nvPr/>
        </p:nvPicPr>
        <p:blipFill rotWithShape="1">
          <a:blip r:embed="rId11">
            <a:alphaModFix/>
          </a:blip>
          <a:srcRect b="0" l="0" r="0" t="0"/>
          <a:stretch/>
        </p:blipFill>
        <p:spPr>
          <a:xfrm>
            <a:off x="3908152" y="3967372"/>
            <a:ext cx="515721" cy="751286"/>
          </a:xfrm>
          <a:prstGeom prst="rect">
            <a:avLst/>
          </a:prstGeom>
          <a:noFill/>
          <a:ln>
            <a:noFill/>
          </a:ln>
        </p:spPr>
      </p:pic>
      <p:pic>
        <p:nvPicPr>
          <p:cNvPr id="265" name="Google Shape;265;p23"/>
          <p:cNvPicPr preferRelativeResize="0"/>
          <p:nvPr/>
        </p:nvPicPr>
        <p:blipFill rotWithShape="1">
          <a:blip r:embed="rId12">
            <a:alphaModFix/>
          </a:blip>
          <a:srcRect b="0" l="0" r="0" t="0"/>
          <a:stretch/>
        </p:blipFill>
        <p:spPr>
          <a:xfrm>
            <a:off x="4111505" y="4420041"/>
            <a:ext cx="475093" cy="414567"/>
          </a:xfrm>
          <a:prstGeom prst="rect">
            <a:avLst/>
          </a:prstGeom>
          <a:noFill/>
          <a:ln>
            <a:noFill/>
          </a:ln>
        </p:spPr>
      </p:pic>
      <p:sp>
        <p:nvSpPr>
          <p:cNvPr id="266" name="Google Shape;266;p23"/>
          <p:cNvSpPr txBox="1"/>
          <p:nvPr/>
        </p:nvSpPr>
        <p:spPr>
          <a:xfrm>
            <a:off x="8353334" y="6197208"/>
            <a:ext cx="9976508" cy="1402842"/>
          </a:xfrm>
          <a:prstGeom prst="rect">
            <a:avLst/>
          </a:prstGeom>
          <a:noFill/>
          <a:ln>
            <a:noFill/>
          </a:ln>
        </p:spPr>
        <p:txBody>
          <a:bodyPr anchorCtr="0" anchor="t" bIns="0" lIns="0" spcFirstLastPara="1" rIns="0" wrap="square" tIns="0">
            <a:spAutoFit/>
          </a:bodyPr>
          <a:lstStyle/>
          <a:p>
            <a:pPr indent="0" lvl="0" marL="595"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We then mixed up 1ml saline into 1500iu of hyaluronidase,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drew this up into insulin needles and began injected in and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all around the area.</a:t>
            </a:r>
            <a:endParaRPr b="0" i="0" sz="3000" u="none" cap="none" strike="noStrike">
              <a:solidFill>
                <a:schemeClr val="dk1"/>
              </a:solidFill>
              <a:latin typeface="Calibri"/>
              <a:ea typeface="Calibri"/>
              <a:cs typeface="Calibri"/>
              <a:sym typeface="Calibri"/>
            </a:endParaRPr>
          </a:p>
        </p:txBody>
      </p:sp>
      <p:sp>
        <p:nvSpPr>
          <p:cNvPr id="267" name="Google Shape;267;p23"/>
          <p:cNvSpPr txBox="1"/>
          <p:nvPr/>
        </p:nvSpPr>
        <p:spPr>
          <a:xfrm>
            <a:off x="8353334" y="8119444"/>
            <a:ext cx="9847212" cy="140284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To completely restore blood flow it can take anything from</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1-10 vials of hyaluronidase, this occlusion only took one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vial and the blood flow returned very fast!</a:t>
            </a:r>
            <a:endParaRPr b="0" i="0" sz="3000" u="none" cap="none" strike="noStrike">
              <a:solidFill>
                <a:schemeClr val="dk1"/>
              </a:solidFill>
              <a:latin typeface="Calibri"/>
              <a:ea typeface="Calibri"/>
              <a:cs typeface="Calibri"/>
              <a:sym typeface="Calibri"/>
            </a:endParaRPr>
          </a:p>
        </p:txBody>
      </p:sp>
      <p:sp>
        <p:nvSpPr>
          <p:cNvPr id="268" name="Google Shape;268;p23"/>
          <p:cNvSpPr txBox="1"/>
          <p:nvPr/>
        </p:nvSpPr>
        <p:spPr>
          <a:xfrm>
            <a:off x="8353334" y="5070572"/>
            <a:ext cx="9674016"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rgbClr val="0F030D"/>
                </a:solidFill>
                <a:latin typeface="Calibri"/>
                <a:ea typeface="Calibri"/>
                <a:cs typeface="Calibri"/>
                <a:sym typeface="Calibri"/>
              </a:rPr>
              <a:t>Download your hyaluronidase form from your portal!</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2" name="Shape 272"/>
        <p:cNvGrpSpPr/>
        <p:nvPr/>
      </p:nvGrpSpPr>
      <p:grpSpPr>
        <a:xfrm>
          <a:off x="0" y="0"/>
          <a:ext cx="0" cy="0"/>
          <a:chOff x="0" y="0"/>
          <a:chExt cx="0" cy="0"/>
        </a:xfrm>
      </p:grpSpPr>
      <p:sp>
        <p:nvSpPr>
          <p:cNvPr id="273" name="Google Shape;273;p24"/>
          <p:cNvSpPr txBox="1"/>
          <p:nvPr/>
        </p:nvSpPr>
        <p:spPr>
          <a:xfrm>
            <a:off x="8036568" y="3369829"/>
            <a:ext cx="9414932" cy="3231654"/>
          </a:xfrm>
          <a:prstGeom prst="rect">
            <a:avLst/>
          </a:prstGeom>
          <a:noFill/>
          <a:ln>
            <a:noFill/>
          </a:ln>
        </p:spPr>
        <p:txBody>
          <a:bodyPr anchorCtr="0" anchor="t" bIns="0" lIns="0" spcFirstLastPara="1" rIns="0" wrap="square" tIns="0">
            <a:spAutoFit/>
          </a:bodyPr>
          <a:lstStyle/>
          <a:p>
            <a:pPr indent="0" lvl="0" marL="360908"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When injecting, you completely flood the compromised area with a 8mm insulin needle</a:t>
            </a:r>
            <a:endParaRPr/>
          </a:p>
          <a:p>
            <a:pPr indent="0" lvl="0" marL="360908"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360908"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360908"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This picture was taken 15 minutes after dissolving</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and as you can see the bruising and the swelling went</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down pretty much instantly!</a:t>
            </a:r>
            <a:endParaRPr b="0" i="0" sz="3000" u="none" cap="none" strike="noStrike">
              <a:solidFill>
                <a:schemeClr val="dk1"/>
              </a:solidFill>
              <a:latin typeface="Calibri"/>
              <a:ea typeface="Calibri"/>
              <a:cs typeface="Calibri"/>
              <a:sym typeface="Calibri"/>
            </a:endParaRPr>
          </a:p>
        </p:txBody>
      </p:sp>
      <p:sp>
        <p:nvSpPr>
          <p:cNvPr id="274" name="Google Shape;274;p24"/>
          <p:cNvSpPr txBox="1"/>
          <p:nvPr/>
        </p:nvSpPr>
        <p:spPr>
          <a:xfrm>
            <a:off x="8365068" y="7560626"/>
            <a:ext cx="9414932"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1" lang="en-US" sz="3000" u="none" cap="none" strike="noStrike">
                <a:solidFill>
                  <a:srgbClr val="0F030D"/>
                </a:solidFill>
                <a:latin typeface="Calibri"/>
                <a:ea typeface="Calibri"/>
                <a:cs typeface="Calibri"/>
                <a:sym typeface="Calibri"/>
              </a:rPr>
              <a:t>Don't forget there's a full demo video on your</a:t>
            </a:r>
            <a:r>
              <a:rPr b="0" i="0" lang="en-US" sz="3000" u="none" cap="none" strike="noStrike">
                <a:solidFill>
                  <a:schemeClr val="dk1"/>
                </a:solidFill>
                <a:latin typeface="Calibri"/>
                <a:ea typeface="Calibri"/>
                <a:cs typeface="Calibri"/>
                <a:sym typeface="Calibri"/>
              </a:rPr>
              <a:t> </a:t>
            </a:r>
            <a:r>
              <a:rPr b="1" i="1" lang="en-US" sz="3000" u="none" cap="none" strike="noStrike">
                <a:solidFill>
                  <a:srgbClr val="0F030D"/>
                </a:solidFill>
                <a:latin typeface="Calibri"/>
                <a:ea typeface="Calibri"/>
                <a:cs typeface="Calibri"/>
                <a:sym typeface="Calibri"/>
              </a:rPr>
              <a:t>portal showing you how to mix it up!</a:t>
            </a:r>
            <a:endParaRPr b="0" i="0" sz="3000" u="none" cap="none" strike="noStrike">
              <a:solidFill>
                <a:schemeClr val="dk1"/>
              </a:solidFill>
              <a:latin typeface="Calibri"/>
              <a:ea typeface="Calibri"/>
              <a:cs typeface="Calibri"/>
              <a:sym typeface="Calibri"/>
            </a:endParaRPr>
          </a:p>
        </p:txBody>
      </p:sp>
      <p:pic>
        <p:nvPicPr>
          <p:cNvPr id="275" name="Google Shape;275;p24"/>
          <p:cNvPicPr preferRelativeResize="0"/>
          <p:nvPr/>
        </p:nvPicPr>
        <p:blipFill rotWithShape="1">
          <a:blip r:embed="rId3">
            <a:alphaModFix/>
          </a:blip>
          <a:srcRect b="0" l="0" r="0" t="0"/>
          <a:stretch/>
        </p:blipFill>
        <p:spPr>
          <a:xfrm>
            <a:off x="0" y="-814560"/>
            <a:ext cx="6913318" cy="4900579"/>
          </a:xfrm>
          <a:prstGeom prst="rect">
            <a:avLst/>
          </a:prstGeom>
          <a:noFill/>
          <a:ln>
            <a:noFill/>
          </a:ln>
        </p:spPr>
      </p:pic>
      <p:pic>
        <p:nvPicPr>
          <p:cNvPr id="276" name="Google Shape;276;p24"/>
          <p:cNvPicPr preferRelativeResize="0"/>
          <p:nvPr/>
        </p:nvPicPr>
        <p:blipFill rotWithShape="1">
          <a:blip r:embed="rId4">
            <a:alphaModFix/>
          </a:blip>
          <a:srcRect b="0" l="0" r="0" t="0"/>
          <a:stretch/>
        </p:blipFill>
        <p:spPr>
          <a:xfrm>
            <a:off x="831850" y="2421463"/>
            <a:ext cx="6553200" cy="7366001"/>
          </a:xfrm>
          <a:prstGeom prst="rect">
            <a:avLst/>
          </a:prstGeom>
          <a:noFill/>
          <a:ln>
            <a:noFill/>
          </a:ln>
        </p:spPr>
      </p:pic>
      <p:pic>
        <p:nvPicPr>
          <p:cNvPr descr="Image result for 8mm insulin needle" id="277" name="Google Shape;277;p24"/>
          <p:cNvPicPr preferRelativeResize="0"/>
          <p:nvPr/>
        </p:nvPicPr>
        <p:blipFill rotWithShape="1">
          <a:blip r:embed="rId5">
            <a:alphaModFix/>
          </a:blip>
          <a:srcRect b="0" l="0" r="0" t="0"/>
          <a:stretch/>
        </p:blipFill>
        <p:spPr>
          <a:xfrm>
            <a:off x="14244638" y="174096"/>
            <a:ext cx="3819525" cy="2352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1" name="Shape 281"/>
        <p:cNvGrpSpPr/>
        <p:nvPr/>
      </p:nvGrpSpPr>
      <p:grpSpPr>
        <a:xfrm>
          <a:off x="0" y="0"/>
          <a:ext cx="0" cy="0"/>
          <a:chOff x="0" y="0"/>
          <a:chExt cx="0" cy="0"/>
        </a:xfrm>
      </p:grpSpPr>
      <p:pic>
        <p:nvPicPr>
          <p:cNvPr id="282" name="Google Shape;282;p26"/>
          <p:cNvPicPr preferRelativeResize="0"/>
          <p:nvPr/>
        </p:nvPicPr>
        <p:blipFill rotWithShape="1">
          <a:blip r:embed="rId3">
            <a:alphaModFix/>
          </a:blip>
          <a:srcRect b="0" l="0" r="0" t="0"/>
          <a:stretch/>
        </p:blipFill>
        <p:spPr>
          <a:xfrm>
            <a:off x="132866" y="2375092"/>
            <a:ext cx="12258675" cy="6143625"/>
          </a:xfrm>
          <a:prstGeom prst="rect">
            <a:avLst/>
          </a:prstGeom>
          <a:noFill/>
          <a:ln>
            <a:noFill/>
          </a:ln>
        </p:spPr>
      </p:pic>
      <p:pic>
        <p:nvPicPr>
          <p:cNvPr id="283" name="Google Shape;283;p26"/>
          <p:cNvPicPr preferRelativeResize="0"/>
          <p:nvPr/>
        </p:nvPicPr>
        <p:blipFill rotWithShape="1">
          <a:blip r:embed="rId4">
            <a:alphaModFix/>
          </a:blip>
          <a:srcRect b="0" l="0" r="0" t="0"/>
          <a:stretch/>
        </p:blipFill>
        <p:spPr>
          <a:xfrm>
            <a:off x="9264230" y="4255504"/>
            <a:ext cx="1188442" cy="1188442"/>
          </a:xfrm>
          <a:prstGeom prst="rect">
            <a:avLst/>
          </a:prstGeom>
          <a:noFill/>
          <a:ln>
            <a:noFill/>
          </a:ln>
        </p:spPr>
      </p:pic>
      <p:sp>
        <p:nvSpPr>
          <p:cNvPr id="284" name="Google Shape;284;p26"/>
          <p:cNvSpPr txBox="1"/>
          <p:nvPr/>
        </p:nvSpPr>
        <p:spPr>
          <a:xfrm>
            <a:off x="3102397" y="7858008"/>
            <a:ext cx="9289144"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20 Units of hyaluronidase in one side of the forearm.</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20 Units of saline in the other side of the forearm.</a:t>
            </a:r>
            <a:endParaRPr b="0" i="0" sz="3000" u="none" cap="none" strike="noStrike">
              <a:solidFill>
                <a:schemeClr val="dk1"/>
              </a:solidFill>
              <a:latin typeface="Calibri"/>
              <a:ea typeface="Calibri"/>
              <a:cs typeface="Calibri"/>
              <a:sym typeface="Calibri"/>
            </a:endParaRPr>
          </a:p>
        </p:txBody>
      </p:sp>
      <p:sp>
        <p:nvSpPr>
          <p:cNvPr id="285" name="Google Shape;285;p26"/>
          <p:cNvSpPr txBox="1"/>
          <p:nvPr/>
        </p:nvSpPr>
        <p:spPr>
          <a:xfrm>
            <a:off x="3609286" y="9264082"/>
            <a:ext cx="9598982"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Wait 20 minutes to check for any reaction.</a:t>
            </a:r>
            <a:endParaRPr b="0" i="0" sz="3000" u="none" cap="none" strike="noStrike">
              <a:solidFill>
                <a:schemeClr val="dk1"/>
              </a:solidFill>
              <a:latin typeface="Calibri"/>
              <a:ea typeface="Calibri"/>
              <a:cs typeface="Calibri"/>
              <a:sym typeface="Calibri"/>
            </a:endParaRPr>
          </a:p>
        </p:txBody>
      </p:sp>
      <p:pic>
        <p:nvPicPr>
          <p:cNvPr id="286" name="Google Shape;286;p26"/>
          <p:cNvPicPr preferRelativeResize="0"/>
          <p:nvPr/>
        </p:nvPicPr>
        <p:blipFill rotWithShape="1">
          <a:blip r:embed="rId5">
            <a:alphaModFix/>
          </a:blip>
          <a:srcRect b="0" l="0" r="0" t="0"/>
          <a:stretch/>
        </p:blipFill>
        <p:spPr>
          <a:xfrm>
            <a:off x="9860778" y="3910046"/>
            <a:ext cx="2805355" cy="939656"/>
          </a:xfrm>
          <a:prstGeom prst="rect">
            <a:avLst/>
          </a:prstGeom>
          <a:noFill/>
          <a:ln>
            <a:noFill/>
          </a:ln>
        </p:spPr>
      </p:pic>
      <p:pic>
        <p:nvPicPr>
          <p:cNvPr id="287" name="Google Shape;287;p26"/>
          <p:cNvPicPr preferRelativeResize="0"/>
          <p:nvPr/>
        </p:nvPicPr>
        <p:blipFill rotWithShape="1">
          <a:blip r:embed="rId6">
            <a:alphaModFix/>
          </a:blip>
          <a:srcRect b="0" l="0" r="0" t="0"/>
          <a:stretch/>
        </p:blipFill>
        <p:spPr>
          <a:xfrm>
            <a:off x="9842288" y="4697739"/>
            <a:ext cx="187235" cy="220966"/>
          </a:xfrm>
          <a:prstGeom prst="rect">
            <a:avLst/>
          </a:prstGeom>
          <a:noFill/>
          <a:ln>
            <a:noFill/>
          </a:ln>
        </p:spPr>
      </p:pic>
      <p:pic>
        <p:nvPicPr>
          <p:cNvPr id="288" name="Google Shape;288;p26"/>
          <p:cNvPicPr preferRelativeResize="0"/>
          <p:nvPr/>
        </p:nvPicPr>
        <p:blipFill rotWithShape="1">
          <a:blip r:embed="rId7">
            <a:alphaModFix/>
          </a:blip>
          <a:srcRect b="0" l="0" r="0" t="0"/>
          <a:stretch/>
        </p:blipFill>
        <p:spPr>
          <a:xfrm>
            <a:off x="-389466" y="-881389"/>
            <a:ext cx="6913317" cy="49005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6"/>
          <p:cNvPicPr preferRelativeResize="0"/>
          <p:nvPr/>
        </p:nvPicPr>
        <p:blipFill rotWithShape="1">
          <a:blip r:embed="rId3">
            <a:alphaModFix/>
          </a:blip>
          <a:srcRect b="0" l="0" r="0" t="0"/>
          <a:stretch/>
        </p:blipFill>
        <p:spPr>
          <a:xfrm>
            <a:off x="0" y="-736756"/>
            <a:ext cx="6913317" cy="4900579"/>
          </a:xfrm>
          <a:prstGeom prst="rect">
            <a:avLst/>
          </a:prstGeom>
          <a:noFill/>
          <a:ln>
            <a:noFill/>
          </a:ln>
        </p:spPr>
      </p:pic>
      <p:sp>
        <p:nvSpPr>
          <p:cNvPr id="294" name="Google Shape;294;p36"/>
          <p:cNvSpPr txBox="1"/>
          <p:nvPr/>
        </p:nvSpPr>
        <p:spPr>
          <a:xfrm>
            <a:off x="1587397" y="5778052"/>
            <a:ext cx="4443524" cy="9541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What is the capillary refill?</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
        <p:nvSpPr>
          <p:cNvPr id="295" name="Google Shape;295;p36"/>
          <p:cNvSpPr txBox="1"/>
          <p:nvPr/>
        </p:nvSpPr>
        <p:spPr>
          <a:xfrm>
            <a:off x="1554059" y="8090105"/>
            <a:ext cx="1647887" cy="9541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Any pain?</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
        <p:nvSpPr>
          <p:cNvPr id="296" name="Google Shape;296;p36"/>
          <p:cNvSpPr txBox="1"/>
          <p:nvPr/>
        </p:nvSpPr>
        <p:spPr>
          <a:xfrm>
            <a:off x="10287000" y="3165392"/>
            <a:ext cx="6881692" cy="14465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Are there any changes in temperature of </a:t>
            </a:r>
            <a:endParaRPr/>
          </a:p>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the skin?</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
        <p:nvSpPr>
          <p:cNvPr id="297" name="Google Shape;297;p36"/>
          <p:cNvSpPr txBox="1"/>
          <p:nvPr/>
        </p:nvSpPr>
        <p:spPr>
          <a:xfrm>
            <a:off x="10287000" y="5687439"/>
            <a:ext cx="5911875" cy="9541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Does the client feel any numbness?</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sp>
        <p:nvSpPr>
          <p:cNvPr id="298" name="Google Shape;298;p36"/>
          <p:cNvSpPr txBox="1"/>
          <p:nvPr/>
        </p:nvSpPr>
        <p:spPr>
          <a:xfrm>
            <a:off x="10287000" y="8095922"/>
            <a:ext cx="3399970" cy="9541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How is the swelling?</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pic>
        <p:nvPicPr>
          <p:cNvPr id="299" name="Google Shape;299;p36"/>
          <p:cNvPicPr preferRelativeResize="0"/>
          <p:nvPr/>
        </p:nvPicPr>
        <p:blipFill rotWithShape="1">
          <a:blip r:embed="rId4">
            <a:alphaModFix/>
          </a:blip>
          <a:srcRect b="0" l="0" r="0" t="0"/>
          <a:stretch/>
        </p:blipFill>
        <p:spPr>
          <a:xfrm>
            <a:off x="707336" y="3165392"/>
            <a:ext cx="633625" cy="765577"/>
          </a:xfrm>
          <a:prstGeom prst="rect">
            <a:avLst/>
          </a:prstGeom>
          <a:noFill/>
          <a:ln>
            <a:noFill/>
          </a:ln>
        </p:spPr>
      </p:pic>
      <p:sp>
        <p:nvSpPr>
          <p:cNvPr id="300" name="Google Shape;300;p36"/>
          <p:cNvSpPr txBox="1"/>
          <p:nvPr/>
        </p:nvSpPr>
        <p:spPr>
          <a:xfrm>
            <a:off x="1587397" y="3317347"/>
            <a:ext cx="6224461" cy="9541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0F030D"/>
                </a:solidFill>
                <a:latin typeface="Calibri"/>
                <a:ea typeface="Calibri"/>
                <a:cs typeface="Calibri"/>
                <a:sym typeface="Calibri"/>
              </a:rPr>
              <a:t>Are there any changes in skin colour?</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000" u="none" cap="none" strike="noStrike">
              <a:solidFill>
                <a:srgbClr val="000000"/>
              </a:solidFill>
              <a:latin typeface="Arial"/>
              <a:ea typeface="Arial"/>
              <a:cs typeface="Arial"/>
              <a:sym typeface="Arial"/>
            </a:endParaRPr>
          </a:p>
        </p:txBody>
      </p:sp>
      <p:pic>
        <p:nvPicPr>
          <p:cNvPr id="301" name="Google Shape;301;p36"/>
          <p:cNvPicPr preferRelativeResize="0"/>
          <p:nvPr/>
        </p:nvPicPr>
        <p:blipFill rotWithShape="1">
          <a:blip r:embed="rId4">
            <a:alphaModFix/>
          </a:blip>
          <a:srcRect b="0" l="0" r="0" t="0"/>
          <a:stretch/>
        </p:blipFill>
        <p:spPr>
          <a:xfrm>
            <a:off x="709612" y="5626095"/>
            <a:ext cx="633625" cy="765577"/>
          </a:xfrm>
          <a:prstGeom prst="rect">
            <a:avLst/>
          </a:prstGeom>
          <a:noFill/>
          <a:ln>
            <a:noFill/>
          </a:ln>
        </p:spPr>
      </p:pic>
      <p:pic>
        <p:nvPicPr>
          <p:cNvPr id="302" name="Google Shape;302;p36"/>
          <p:cNvPicPr preferRelativeResize="0"/>
          <p:nvPr/>
        </p:nvPicPr>
        <p:blipFill rotWithShape="1">
          <a:blip r:embed="rId4">
            <a:alphaModFix/>
          </a:blip>
          <a:srcRect b="0" l="0" r="0" t="0"/>
          <a:stretch/>
        </p:blipFill>
        <p:spPr>
          <a:xfrm>
            <a:off x="742680" y="7938148"/>
            <a:ext cx="633625" cy="765577"/>
          </a:xfrm>
          <a:prstGeom prst="rect">
            <a:avLst/>
          </a:prstGeom>
          <a:noFill/>
          <a:ln>
            <a:noFill/>
          </a:ln>
        </p:spPr>
      </p:pic>
      <p:pic>
        <p:nvPicPr>
          <p:cNvPr id="303" name="Google Shape;303;p36"/>
          <p:cNvPicPr preferRelativeResize="0"/>
          <p:nvPr/>
        </p:nvPicPr>
        <p:blipFill rotWithShape="1">
          <a:blip r:embed="rId4">
            <a:alphaModFix/>
          </a:blip>
          <a:srcRect b="0" l="0" r="0" t="0"/>
          <a:stretch/>
        </p:blipFill>
        <p:spPr>
          <a:xfrm>
            <a:off x="9448800" y="3165392"/>
            <a:ext cx="633625" cy="765577"/>
          </a:xfrm>
          <a:prstGeom prst="rect">
            <a:avLst/>
          </a:prstGeom>
          <a:noFill/>
          <a:ln>
            <a:noFill/>
          </a:ln>
        </p:spPr>
      </p:pic>
      <p:pic>
        <p:nvPicPr>
          <p:cNvPr id="304" name="Google Shape;304;p36"/>
          <p:cNvPicPr preferRelativeResize="0"/>
          <p:nvPr/>
        </p:nvPicPr>
        <p:blipFill rotWithShape="1">
          <a:blip r:embed="rId4">
            <a:alphaModFix/>
          </a:blip>
          <a:srcRect b="0" l="0" r="0" t="0"/>
          <a:stretch/>
        </p:blipFill>
        <p:spPr>
          <a:xfrm>
            <a:off x="9466407" y="5549895"/>
            <a:ext cx="633625" cy="765577"/>
          </a:xfrm>
          <a:prstGeom prst="rect">
            <a:avLst/>
          </a:prstGeom>
          <a:noFill/>
          <a:ln>
            <a:noFill/>
          </a:ln>
        </p:spPr>
      </p:pic>
      <p:pic>
        <p:nvPicPr>
          <p:cNvPr id="305" name="Google Shape;305;p36"/>
          <p:cNvPicPr preferRelativeResize="0"/>
          <p:nvPr/>
        </p:nvPicPr>
        <p:blipFill rotWithShape="1">
          <a:blip r:embed="rId4">
            <a:alphaModFix/>
          </a:blip>
          <a:srcRect b="0" l="0" r="0" t="0"/>
          <a:stretch/>
        </p:blipFill>
        <p:spPr>
          <a:xfrm>
            <a:off x="9466407" y="7912095"/>
            <a:ext cx="633625" cy="7655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descr="Image result for pink apron disposable" id="310" name="Google Shape;310;p37"/>
          <p:cNvPicPr preferRelativeResize="0"/>
          <p:nvPr/>
        </p:nvPicPr>
        <p:blipFill rotWithShape="1">
          <a:blip r:embed="rId3">
            <a:alphaModFix/>
          </a:blip>
          <a:srcRect b="0" l="20499" r="19501" t="0"/>
          <a:stretch/>
        </p:blipFill>
        <p:spPr>
          <a:xfrm>
            <a:off x="15985066" y="1773770"/>
            <a:ext cx="2286000" cy="3810000"/>
          </a:xfrm>
          <a:prstGeom prst="rect">
            <a:avLst/>
          </a:prstGeom>
          <a:noFill/>
          <a:ln>
            <a:noFill/>
          </a:ln>
        </p:spPr>
      </p:pic>
      <p:pic>
        <p:nvPicPr>
          <p:cNvPr descr="Image result for cotton pads" id="311" name="Google Shape;311;p37"/>
          <p:cNvPicPr preferRelativeResize="0"/>
          <p:nvPr/>
        </p:nvPicPr>
        <p:blipFill rotWithShape="1">
          <a:blip r:embed="rId4">
            <a:alphaModFix/>
          </a:blip>
          <a:srcRect b="0" l="0" r="0" t="0"/>
          <a:stretch/>
        </p:blipFill>
        <p:spPr>
          <a:xfrm>
            <a:off x="7448378" y="3222622"/>
            <a:ext cx="2006146" cy="1953903"/>
          </a:xfrm>
          <a:prstGeom prst="rect">
            <a:avLst/>
          </a:prstGeom>
          <a:noFill/>
          <a:ln>
            <a:noFill/>
          </a:ln>
        </p:spPr>
      </p:pic>
      <p:pic>
        <p:nvPicPr>
          <p:cNvPr descr="Image result for cotton buds" id="312" name="Google Shape;312;p37"/>
          <p:cNvPicPr preferRelativeResize="0"/>
          <p:nvPr/>
        </p:nvPicPr>
        <p:blipFill rotWithShape="1">
          <a:blip r:embed="rId5">
            <a:alphaModFix/>
          </a:blip>
          <a:srcRect b="0" l="0" r="0" t="0"/>
          <a:stretch/>
        </p:blipFill>
        <p:spPr>
          <a:xfrm>
            <a:off x="13627098" y="173570"/>
            <a:ext cx="2400300" cy="2400300"/>
          </a:xfrm>
          <a:prstGeom prst="rect">
            <a:avLst/>
          </a:prstGeom>
          <a:noFill/>
          <a:ln>
            <a:noFill/>
          </a:ln>
        </p:spPr>
      </p:pic>
      <p:pic>
        <p:nvPicPr>
          <p:cNvPr descr="Image result for pre injection swabs" id="313" name="Google Shape;313;p37"/>
          <p:cNvPicPr preferRelativeResize="0"/>
          <p:nvPr/>
        </p:nvPicPr>
        <p:blipFill rotWithShape="1">
          <a:blip r:embed="rId6">
            <a:alphaModFix/>
          </a:blip>
          <a:srcRect b="0" l="0" r="0" t="0"/>
          <a:stretch/>
        </p:blipFill>
        <p:spPr>
          <a:xfrm>
            <a:off x="3013735" y="5170305"/>
            <a:ext cx="2752725" cy="2914650"/>
          </a:xfrm>
          <a:prstGeom prst="rect">
            <a:avLst/>
          </a:prstGeom>
          <a:noFill/>
          <a:ln>
            <a:noFill/>
          </a:ln>
        </p:spPr>
      </p:pic>
      <p:pic>
        <p:nvPicPr>
          <p:cNvPr descr="Image result for pink gloves disposable" id="314" name="Google Shape;314;p37"/>
          <p:cNvPicPr preferRelativeResize="0"/>
          <p:nvPr/>
        </p:nvPicPr>
        <p:blipFill rotWithShape="1">
          <a:blip r:embed="rId7">
            <a:alphaModFix/>
          </a:blip>
          <a:srcRect b="0" l="21114" r="17889" t="0"/>
          <a:stretch/>
        </p:blipFill>
        <p:spPr>
          <a:xfrm>
            <a:off x="14020299" y="3218548"/>
            <a:ext cx="1981201" cy="3248025"/>
          </a:xfrm>
          <a:prstGeom prst="rect">
            <a:avLst/>
          </a:prstGeom>
          <a:noFill/>
          <a:ln>
            <a:noFill/>
          </a:ln>
        </p:spPr>
      </p:pic>
      <p:pic>
        <p:nvPicPr>
          <p:cNvPr descr="Image result for pink mask disposable" id="315" name="Google Shape;315;p37"/>
          <p:cNvPicPr preferRelativeResize="0"/>
          <p:nvPr/>
        </p:nvPicPr>
        <p:blipFill rotWithShape="1">
          <a:blip r:embed="rId8">
            <a:alphaModFix/>
          </a:blip>
          <a:srcRect b="0" l="0" r="0" t="0"/>
          <a:stretch/>
        </p:blipFill>
        <p:spPr>
          <a:xfrm>
            <a:off x="6880230" y="5545796"/>
            <a:ext cx="2043191" cy="2119377"/>
          </a:xfrm>
          <a:prstGeom prst="rect">
            <a:avLst/>
          </a:prstGeom>
          <a:noFill/>
          <a:ln>
            <a:noFill/>
          </a:ln>
        </p:spPr>
      </p:pic>
      <p:pic>
        <p:nvPicPr>
          <p:cNvPr descr="Image result for pink hair net" id="316" name="Google Shape;316;p37"/>
          <p:cNvPicPr preferRelativeResize="0"/>
          <p:nvPr/>
        </p:nvPicPr>
        <p:blipFill rotWithShape="1">
          <a:blip r:embed="rId9">
            <a:alphaModFix/>
          </a:blip>
          <a:srcRect b="15812" l="0" r="0" t="20371"/>
          <a:stretch/>
        </p:blipFill>
        <p:spPr>
          <a:xfrm>
            <a:off x="14945895" y="6972301"/>
            <a:ext cx="3343275" cy="2133602"/>
          </a:xfrm>
          <a:prstGeom prst="rect">
            <a:avLst/>
          </a:prstGeom>
          <a:noFill/>
          <a:ln>
            <a:noFill/>
          </a:ln>
        </p:spPr>
      </p:pic>
      <p:pic>
        <p:nvPicPr>
          <p:cNvPr descr="Image result for white eyeline pencil" id="317" name="Google Shape;317;p37"/>
          <p:cNvPicPr preferRelativeResize="0"/>
          <p:nvPr/>
        </p:nvPicPr>
        <p:blipFill rotWithShape="1">
          <a:blip r:embed="rId10">
            <a:alphaModFix/>
          </a:blip>
          <a:srcRect b="0" l="26182" r="25419" t="0"/>
          <a:stretch/>
        </p:blipFill>
        <p:spPr>
          <a:xfrm>
            <a:off x="0" y="6749519"/>
            <a:ext cx="1650388" cy="3409950"/>
          </a:xfrm>
          <a:prstGeom prst="rect">
            <a:avLst/>
          </a:prstGeom>
          <a:noFill/>
          <a:ln>
            <a:noFill/>
          </a:ln>
        </p:spPr>
      </p:pic>
      <p:pic>
        <p:nvPicPr>
          <p:cNvPr descr="Image result for bed roll" id="318" name="Google Shape;318;p37"/>
          <p:cNvPicPr preferRelativeResize="0"/>
          <p:nvPr/>
        </p:nvPicPr>
        <p:blipFill rotWithShape="1">
          <a:blip r:embed="rId11">
            <a:alphaModFix/>
          </a:blip>
          <a:srcRect b="2395" l="23872" r="24251" t="-2395"/>
          <a:stretch/>
        </p:blipFill>
        <p:spPr>
          <a:xfrm>
            <a:off x="12035505" y="2865968"/>
            <a:ext cx="1650388" cy="3181350"/>
          </a:xfrm>
          <a:prstGeom prst="rect">
            <a:avLst/>
          </a:prstGeom>
          <a:noFill/>
          <a:ln>
            <a:noFill/>
          </a:ln>
        </p:spPr>
      </p:pic>
      <p:pic>
        <p:nvPicPr>
          <p:cNvPr id="319" name="Google Shape;319;p37"/>
          <p:cNvPicPr preferRelativeResize="0"/>
          <p:nvPr/>
        </p:nvPicPr>
        <p:blipFill rotWithShape="1">
          <a:blip r:embed="rId12">
            <a:alphaModFix/>
          </a:blip>
          <a:srcRect b="0" l="0" r="0" t="0"/>
          <a:stretch/>
        </p:blipFill>
        <p:spPr>
          <a:xfrm>
            <a:off x="50952" y="-570853"/>
            <a:ext cx="6329099" cy="4486449"/>
          </a:xfrm>
          <a:prstGeom prst="rect">
            <a:avLst/>
          </a:prstGeom>
          <a:noFill/>
          <a:ln>
            <a:noFill/>
          </a:ln>
        </p:spPr>
      </p:pic>
      <p:pic>
        <p:nvPicPr>
          <p:cNvPr descr="Image result for Sharps Bin for Needles 2L" id="320" name="Google Shape;320;p37"/>
          <p:cNvPicPr preferRelativeResize="0"/>
          <p:nvPr/>
        </p:nvPicPr>
        <p:blipFill rotWithShape="1">
          <a:blip r:embed="rId13">
            <a:alphaModFix/>
          </a:blip>
          <a:srcRect b="0" l="0" r="0" t="0"/>
          <a:stretch/>
        </p:blipFill>
        <p:spPr>
          <a:xfrm>
            <a:off x="6158549" y="49386"/>
            <a:ext cx="2857500" cy="2857500"/>
          </a:xfrm>
          <a:prstGeom prst="rect">
            <a:avLst/>
          </a:prstGeom>
          <a:noFill/>
          <a:ln>
            <a:noFill/>
          </a:ln>
        </p:spPr>
      </p:pic>
      <p:pic>
        <p:nvPicPr>
          <p:cNvPr descr="Hyaluronidase 1500iu (single vial) | Echo Pharmacy" id="321" name="Google Shape;321;p37"/>
          <p:cNvPicPr preferRelativeResize="0"/>
          <p:nvPr/>
        </p:nvPicPr>
        <p:blipFill rotWithShape="1">
          <a:blip r:embed="rId14">
            <a:alphaModFix/>
          </a:blip>
          <a:srcRect b="11771" l="0" r="0" t="12114"/>
          <a:stretch/>
        </p:blipFill>
        <p:spPr>
          <a:xfrm>
            <a:off x="3803186" y="7872485"/>
            <a:ext cx="2840503" cy="2162028"/>
          </a:xfrm>
          <a:prstGeom prst="rect">
            <a:avLst/>
          </a:prstGeom>
          <a:noFill/>
          <a:ln>
            <a:noFill/>
          </a:ln>
        </p:spPr>
      </p:pic>
      <p:pic>
        <p:nvPicPr>
          <p:cNvPr descr="Image result for 8mm insulin needle" id="322" name="Google Shape;322;p37"/>
          <p:cNvPicPr preferRelativeResize="0"/>
          <p:nvPr/>
        </p:nvPicPr>
        <p:blipFill rotWithShape="1">
          <a:blip r:embed="rId15">
            <a:alphaModFix/>
          </a:blip>
          <a:srcRect b="0" l="0" r="0" t="0"/>
          <a:stretch/>
        </p:blipFill>
        <p:spPr>
          <a:xfrm>
            <a:off x="11150961" y="7659163"/>
            <a:ext cx="3819525" cy="2352675"/>
          </a:xfrm>
          <a:prstGeom prst="rect">
            <a:avLst/>
          </a:prstGeom>
          <a:noFill/>
          <a:ln>
            <a:noFill/>
          </a:ln>
        </p:spPr>
      </p:pic>
      <p:pic>
        <p:nvPicPr>
          <p:cNvPr descr="Image result for 22g 2ml syringe" id="323" name="Google Shape;323;p37"/>
          <p:cNvPicPr preferRelativeResize="0"/>
          <p:nvPr/>
        </p:nvPicPr>
        <p:blipFill rotWithShape="1">
          <a:blip r:embed="rId16">
            <a:alphaModFix/>
          </a:blip>
          <a:srcRect b="0" l="0" r="0" t="0"/>
          <a:stretch/>
        </p:blipFill>
        <p:spPr>
          <a:xfrm>
            <a:off x="852380" y="1948091"/>
            <a:ext cx="3009900" cy="3009900"/>
          </a:xfrm>
          <a:prstGeom prst="rect">
            <a:avLst/>
          </a:prstGeom>
          <a:noFill/>
          <a:ln>
            <a:noFill/>
          </a:ln>
        </p:spPr>
      </p:pic>
      <p:pic>
        <p:nvPicPr>
          <p:cNvPr descr="Image result for clinell wipes" id="324" name="Google Shape;324;p37"/>
          <p:cNvPicPr preferRelativeResize="0"/>
          <p:nvPr/>
        </p:nvPicPr>
        <p:blipFill rotWithShape="1">
          <a:blip r:embed="rId17">
            <a:alphaModFix/>
          </a:blip>
          <a:srcRect b="0" l="0" r="0" t="0"/>
          <a:stretch/>
        </p:blipFill>
        <p:spPr>
          <a:xfrm>
            <a:off x="3893793" y="1899336"/>
            <a:ext cx="2343150" cy="2943225"/>
          </a:xfrm>
          <a:prstGeom prst="rect">
            <a:avLst/>
          </a:prstGeom>
          <a:noFill/>
          <a:ln>
            <a:noFill/>
          </a:ln>
        </p:spPr>
      </p:pic>
      <p:pic>
        <p:nvPicPr>
          <p:cNvPr descr="Image result for epi pen" id="325" name="Google Shape;325;p37"/>
          <p:cNvPicPr preferRelativeResize="0"/>
          <p:nvPr/>
        </p:nvPicPr>
        <p:blipFill rotWithShape="1">
          <a:blip r:embed="rId18">
            <a:alphaModFix/>
          </a:blip>
          <a:srcRect b="0" l="0" r="0" t="0"/>
          <a:stretch/>
        </p:blipFill>
        <p:spPr>
          <a:xfrm>
            <a:off x="10025339" y="-33866"/>
            <a:ext cx="2619375" cy="2914650"/>
          </a:xfrm>
          <a:prstGeom prst="rect">
            <a:avLst/>
          </a:prstGeom>
          <a:noFill/>
          <a:ln>
            <a:noFill/>
          </a:ln>
        </p:spPr>
      </p:pic>
      <p:pic>
        <p:nvPicPr>
          <p:cNvPr id="326" name="Google Shape;326;p37"/>
          <p:cNvPicPr preferRelativeResize="0"/>
          <p:nvPr/>
        </p:nvPicPr>
        <p:blipFill rotWithShape="1">
          <a:blip r:embed="rId19">
            <a:alphaModFix/>
          </a:blip>
          <a:srcRect b="13390" l="10358" r="8820" t="18939"/>
          <a:stretch/>
        </p:blipFill>
        <p:spPr>
          <a:xfrm>
            <a:off x="8349775" y="8076859"/>
            <a:ext cx="2144666" cy="1795703"/>
          </a:xfrm>
          <a:prstGeom prst="rect">
            <a:avLst/>
          </a:prstGeom>
          <a:noFill/>
          <a:ln>
            <a:noFill/>
          </a:ln>
        </p:spPr>
      </p:pic>
      <p:pic>
        <p:nvPicPr>
          <p:cNvPr descr="Image result for torbac" id="327" name="Google Shape;327;p37"/>
          <p:cNvPicPr preferRelativeResize="0"/>
          <p:nvPr/>
        </p:nvPicPr>
        <p:blipFill rotWithShape="1">
          <a:blip r:embed="rId20">
            <a:alphaModFix/>
          </a:blip>
          <a:srcRect b="0" l="28181" r="29794" t="0"/>
          <a:stretch/>
        </p:blipFill>
        <p:spPr>
          <a:xfrm>
            <a:off x="10200999" y="3800690"/>
            <a:ext cx="1200867" cy="2914650"/>
          </a:xfrm>
          <a:prstGeom prst="rect">
            <a:avLst/>
          </a:prstGeom>
          <a:noFill/>
          <a:ln>
            <a:noFill/>
          </a:ln>
        </p:spPr>
      </p:pic>
      <p:pic>
        <p:nvPicPr>
          <p:cNvPr descr="Image result for aspirin" id="328" name="Google Shape;328;p37"/>
          <p:cNvPicPr preferRelativeResize="0"/>
          <p:nvPr/>
        </p:nvPicPr>
        <p:blipFill rotWithShape="1">
          <a:blip r:embed="rId21">
            <a:alphaModFix/>
          </a:blip>
          <a:srcRect b="0" l="0" r="0" t="0"/>
          <a:stretch/>
        </p:blipFill>
        <p:spPr>
          <a:xfrm>
            <a:off x="384852" y="4616370"/>
            <a:ext cx="1944445" cy="194444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2" name="Shape 332"/>
        <p:cNvGrpSpPr/>
        <p:nvPr/>
      </p:nvGrpSpPr>
      <p:grpSpPr>
        <a:xfrm>
          <a:off x="0" y="0"/>
          <a:ext cx="0" cy="0"/>
          <a:chOff x="0" y="0"/>
          <a:chExt cx="0" cy="0"/>
        </a:xfrm>
      </p:grpSpPr>
      <p:pic>
        <p:nvPicPr>
          <p:cNvPr id="333" name="Google Shape;333;p28"/>
          <p:cNvPicPr preferRelativeResize="0"/>
          <p:nvPr/>
        </p:nvPicPr>
        <p:blipFill rotWithShape="1">
          <a:blip r:embed="rId3">
            <a:alphaModFix/>
          </a:blip>
          <a:srcRect b="0" l="0" r="0" t="0"/>
          <a:stretch/>
        </p:blipFill>
        <p:spPr>
          <a:xfrm>
            <a:off x="0" y="-533289"/>
            <a:ext cx="6264275" cy="4440498"/>
          </a:xfrm>
          <a:prstGeom prst="rect">
            <a:avLst/>
          </a:prstGeom>
          <a:noFill/>
          <a:ln>
            <a:noFill/>
          </a:ln>
        </p:spPr>
      </p:pic>
      <p:sp>
        <p:nvSpPr>
          <p:cNvPr id="334" name="Google Shape;334;p28"/>
          <p:cNvSpPr txBox="1"/>
          <p:nvPr/>
        </p:nvSpPr>
        <p:spPr>
          <a:xfrm>
            <a:off x="324213" y="2462692"/>
            <a:ext cx="10970320"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An emergency kit is essential for anyone performing aesthetic treatments as in the event of a medical</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emergency, there is not enough time to prescribe and order the drugs required to treat it.</a:t>
            </a:r>
            <a:endParaRPr b="0" i="0" sz="3000" u="none" cap="none" strike="noStrike">
              <a:solidFill>
                <a:schemeClr val="dk1"/>
              </a:solidFill>
              <a:latin typeface="Calibri"/>
              <a:ea typeface="Calibri"/>
              <a:cs typeface="Calibri"/>
              <a:sym typeface="Calibri"/>
            </a:endParaRPr>
          </a:p>
        </p:txBody>
      </p:sp>
      <p:sp>
        <p:nvSpPr>
          <p:cNvPr id="335" name="Google Shape;335;p28"/>
          <p:cNvSpPr txBox="1"/>
          <p:nvPr/>
        </p:nvSpPr>
        <p:spPr>
          <a:xfrm>
            <a:off x="324214" y="4043375"/>
            <a:ext cx="10970319" cy="23083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According to Regulation 238 of the Human Medicine Regulations 2012, anybody can inject adrenaline and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other drugs listed in Schedule 19 of the Regulations for the purpose of saving a life without breaking any</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laws however this does not get around the issue of how to obtain these drugs in the first place.</a:t>
            </a:r>
            <a:endParaRPr b="0" i="0" sz="3000" u="none" cap="none" strike="noStrike">
              <a:solidFill>
                <a:schemeClr val="dk1"/>
              </a:solidFill>
              <a:latin typeface="Calibri"/>
              <a:ea typeface="Calibri"/>
              <a:cs typeface="Calibri"/>
              <a:sym typeface="Calibri"/>
            </a:endParaRPr>
          </a:p>
        </p:txBody>
      </p:sp>
      <p:sp>
        <p:nvSpPr>
          <p:cNvPr id="336" name="Google Shape;336;p28"/>
          <p:cNvSpPr txBox="1"/>
          <p:nvPr/>
        </p:nvSpPr>
        <p:spPr>
          <a:xfrm>
            <a:off x="324212" y="6778220"/>
            <a:ext cx="10970319"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When working with fillers an emergency pack should be kept to hand in the event of any complications.</a:t>
            </a:r>
            <a:endParaRPr b="0" i="0" sz="3000" u="none" cap="none" strike="noStrike">
              <a:solidFill>
                <a:schemeClr val="dk1"/>
              </a:solidFill>
              <a:latin typeface="Calibri"/>
              <a:ea typeface="Calibri"/>
              <a:cs typeface="Calibri"/>
              <a:sym typeface="Calibri"/>
            </a:endParaRPr>
          </a:p>
        </p:txBody>
      </p:sp>
      <p:sp>
        <p:nvSpPr>
          <p:cNvPr id="337" name="Google Shape;337;p28"/>
          <p:cNvSpPr txBox="1"/>
          <p:nvPr/>
        </p:nvSpPr>
        <p:spPr>
          <a:xfrm>
            <a:off x="324213" y="7858246"/>
            <a:ext cx="1097031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Allergy test recommended before using Hyalase. Once mixed, draw up a small amount in Botox syringe and</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inject small bleb intradermally on inner forearm and leave for a few minutes to see if reaction.</a:t>
            </a:r>
            <a:endParaRPr b="0" i="0" sz="3000" u="none" cap="none" strike="noStrike">
              <a:solidFill>
                <a:schemeClr val="dk1"/>
              </a:solidFill>
              <a:latin typeface="Calibri"/>
              <a:ea typeface="Calibri"/>
              <a:cs typeface="Calibri"/>
              <a:sym typeface="Calibri"/>
            </a:endParaRPr>
          </a:p>
        </p:txBody>
      </p:sp>
      <p:pic>
        <p:nvPicPr>
          <p:cNvPr descr=" " id="338" name="Google Shape;338;p28"/>
          <p:cNvPicPr preferRelativeResize="0"/>
          <p:nvPr/>
        </p:nvPicPr>
        <p:blipFill rotWithShape="1">
          <a:blip r:embed="rId4">
            <a:alphaModFix/>
          </a:blip>
          <a:srcRect b="0" l="11590" r="11892" t="0"/>
          <a:stretch/>
        </p:blipFill>
        <p:spPr>
          <a:xfrm>
            <a:off x="11752792" y="1737759"/>
            <a:ext cx="5976409" cy="7810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2" name="Shape 342"/>
        <p:cNvGrpSpPr/>
        <p:nvPr/>
      </p:nvGrpSpPr>
      <p:grpSpPr>
        <a:xfrm>
          <a:off x="0" y="0"/>
          <a:ext cx="0" cy="0"/>
          <a:chOff x="0" y="0"/>
          <a:chExt cx="0" cy="0"/>
        </a:xfrm>
      </p:grpSpPr>
      <p:sp>
        <p:nvSpPr>
          <p:cNvPr id="343" name="Google Shape;343;p29"/>
          <p:cNvSpPr txBox="1"/>
          <p:nvPr/>
        </p:nvSpPr>
        <p:spPr>
          <a:xfrm>
            <a:off x="208792" y="4482736"/>
            <a:ext cx="18270623" cy="1292662"/>
          </a:xfrm>
          <a:prstGeom prst="rect">
            <a:avLst/>
          </a:prstGeom>
          <a:noFill/>
          <a:ln>
            <a:noFill/>
          </a:ln>
        </p:spPr>
        <p:txBody>
          <a:bodyPr anchorCtr="0" anchor="t" bIns="0" lIns="0" spcFirstLastPara="1" rIns="0" wrap="square" tIns="0">
            <a:spAutoFit/>
          </a:bodyPr>
          <a:lstStyle/>
          <a:p>
            <a:pPr indent="0" lvl="0" marL="70842"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The patch test should be done intradermally (within or between the skin) and is advised for the practitioner to</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look for </a:t>
            </a:r>
            <a:endParaRPr/>
          </a:p>
          <a:p>
            <a:pPr indent="0" lvl="0" marL="70842"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signs of inflammation, erythema and persistent itching. However, if the patient is showing signs of a</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vascular compromise then  it could be justifiable to use the hyaluronidase as soon as possible to lower the risk of</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further harm.</a:t>
            </a:r>
            <a:endParaRPr b="0" i="0" sz="2800" u="none" cap="none" strike="noStrike">
              <a:solidFill>
                <a:schemeClr val="dk1"/>
              </a:solidFill>
              <a:latin typeface="Calibri"/>
              <a:ea typeface="Calibri"/>
              <a:cs typeface="Calibri"/>
              <a:sym typeface="Calibri"/>
            </a:endParaRPr>
          </a:p>
        </p:txBody>
      </p:sp>
      <p:sp>
        <p:nvSpPr>
          <p:cNvPr id="344" name="Google Shape;344;p29"/>
          <p:cNvSpPr txBox="1"/>
          <p:nvPr/>
        </p:nvSpPr>
        <p:spPr>
          <a:xfrm>
            <a:off x="70230" y="6042497"/>
            <a:ext cx="18134114" cy="1723549"/>
          </a:xfrm>
          <a:prstGeom prst="rect">
            <a:avLst/>
          </a:prstGeom>
          <a:noFill/>
          <a:ln>
            <a:noFill/>
          </a:ln>
        </p:spPr>
        <p:txBody>
          <a:bodyPr anchorCtr="0" anchor="t" bIns="0" lIns="0" spcFirstLastPara="1" rIns="0" wrap="square" tIns="0">
            <a:spAutoFit/>
          </a:bodyPr>
          <a:lstStyle/>
          <a:p>
            <a:pPr indent="0" lvl="0" marL="266103"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Another possible side effect of hyaluronidase is its potential to degrade the body’s natural hyaluronic acid in</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preference to the foreign hyaluronic acid filler that has been injected. I would therefore recommend treating the</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effect rather than absolute dosage, to go slow and to bring the patient back for additional treatments. Following</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the use of hyaluronidase, observe the patient for 30 minutes in a clinical environment and making sure they</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have appropriate aftercare information.</a:t>
            </a:r>
            <a:endParaRPr b="0" i="0" sz="2800" u="none" cap="none" strike="noStrike">
              <a:solidFill>
                <a:schemeClr val="dk1"/>
              </a:solidFill>
              <a:latin typeface="Calibri"/>
              <a:ea typeface="Calibri"/>
              <a:cs typeface="Calibri"/>
              <a:sym typeface="Calibri"/>
            </a:endParaRPr>
          </a:p>
        </p:txBody>
      </p:sp>
      <p:sp>
        <p:nvSpPr>
          <p:cNvPr id="345" name="Google Shape;345;p29"/>
          <p:cNvSpPr txBox="1"/>
          <p:nvPr/>
        </p:nvSpPr>
        <p:spPr>
          <a:xfrm>
            <a:off x="401077" y="8033146"/>
            <a:ext cx="17803267" cy="129266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Results are often seen almost immediately, although for denser, more cross-linked products it may take 48</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hours for the effects to be seen. A review appointment at two to three weeks should be booked and further</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treatment offered at this point if needed.</a:t>
            </a:r>
            <a:endParaRPr b="0" i="0" sz="2800" u="none" cap="none" strike="noStrike">
              <a:solidFill>
                <a:schemeClr val="dk1"/>
              </a:solidFill>
              <a:latin typeface="Calibri"/>
              <a:ea typeface="Calibri"/>
              <a:cs typeface="Calibri"/>
              <a:sym typeface="Calibri"/>
            </a:endParaRPr>
          </a:p>
        </p:txBody>
      </p:sp>
      <p:pic>
        <p:nvPicPr>
          <p:cNvPr id="346" name="Google Shape;346;p29"/>
          <p:cNvPicPr preferRelativeResize="0"/>
          <p:nvPr/>
        </p:nvPicPr>
        <p:blipFill rotWithShape="1">
          <a:blip r:embed="rId3">
            <a:alphaModFix/>
          </a:blip>
          <a:srcRect b="0" l="0" r="0" t="0"/>
          <a:stretch/>
        </p:blipFill>
        <p:spPr>
          <a:xfrm>
            <a:off x="15924" y="-385933"/>
            <a:ext cx="6337987" cy="4492750"/>
          </a:xfrm>
          <a:prstGeom prst="rect">
            <a:avLst/>
          </a:prstGeom>
          <a:noFill/>
          <a:ln>
            <a:noFill/>
          </a:ln>
        </p:spPr>
      </p:pic>
      <p:sp>
        <p:nvSpPr>
          <p:cNvPr id="347" name="Google Shape;347;p29"/>
          <p:cNvSpPr txBox="1"/>
          <p:nvPr/>
        </p:nvSpPr>
        <p:spPr>
          <a:xfrm>
            <a:off x="-135970" y="2600307"/>
            <a:ext cx="18424476" cy="1723549"/>
          </a:xfrm>
          <a:prstGeom prst="rect">
            <a:avLst/>
          </a:prstGeom>
          <a:noFill/>
          <a:ln>
            <a:noFill/>
          </a:ln>
        </p:spPr>
        <p:txBody>
          <a:bodyPr anchorCtr="0" anchor="t" bIns="0" lIns="0" spcFirstLastPara="1" rIns="0" wrap="square" tIns="0">
            <a:spAutoFit/>
          </a:bodyPr>
          <a:lstStyle/>
          <a:p>
            <a:pPr indent="0" lvl="0" marL="470296"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One complication following the administration of hyaluronidase is allergic reaction. There appears to be</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conflicting </a:t>
            </a:r>
            <a:endParaRPr/>
          </a:p>
          <a:p>
            <a:pPr indent="0" lvl="0" marL="470296" marR="0" rtl="0" algn="l">
              <a:lnSpc>
                <a:spcPct val="100000"/>
              </a:lnSpc>
              <a:spcBef>
                <a:spcPts val="0"/>
              </a:spcBef>
              <a:spcAft>
                <a:spcPts val="0"/>
              </a:spcAft>
              <a:buClr>
                <a:srgbClr val="000000"/>
              </a:buClr>
              <a:buSzPts val="2800"/>
              <a:buFont typeface="Arial"/>
              <a:buNone/>
            </a:pPr>
            <a:r>
              <a:rPr b="0" i="0" lang="en-US" sz="2800" u="none" cap="none" strike="noStrike">
                <a:solidFill>
                  <a:srgbClr val="0F030D"/>
                </a:solidFill>
                <a:latin typeface="Calibri"/>
                <a:ea typeface="Calibri"/>
                <a:cs typeface="Calibri"/>
                <a:sym typeface="Calibri"/>
              </a:rPr>
              <a:t>evidence as to whether a patch test of hyaluronidase should be carried out to rule out evidence of</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allergic reaction, with several practitioners suggesting that when it is used for elective treatments a patch test</a:t>
            </a:r>
            <a:r>
              <a:rPr b="0" i="0" lang="en-US" sz="2800" u="none" cap="none" strike="noStrike">
                <a:solidFill>
                  <a:schemeClr val="dk1"/>
                </a:solidFill>
                <a:latin typeface="Calibri"/>
                <a:ea typeface="Calibri"/>
                <a:cs typeface="Calibri"/>
                <a:sym typeface="Calibri"/>
              </a:rPr>
              <a:t> </a:t>
            </a:r>
            <a:r>
              <a:rPr b="0" i="0" lang="en-US" sz="2800" u="none" cap="none" strike="noStrike">
                <a:solidFill>
                  <a:srgbClr val="0F030D"/>
                </a:solidFill>
                <a:latin typeface="Calibri"/>
                <a:ea typeface="Calibri"/>
                <a:cs typeface="Calibri"/>
                <a:sym typeface="Calibri"/>
              </a:rPr>
              <a:t>should be carried to minimise the risk.</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 name="Shape 32"/>
        <p:cNvGrpSpPr/>
        <p:nvPr/>
      </p:nvGrpSpPr>
      <p:grpSpPr>
        <a:xfrm>
          <a:off x="0" y="0"/>
          <a:ext cx="0" cy="0"/>
          <a:chOff x="0" y="0"/>
          <a:chExt cx="0" cy="0"/>
        </a:xfrm>
      </p:grpSpPr>
      <p:pic>
        <p:nvPicPr>
          <p:cNvPr id="33" name="Google Shape;33;p3"/>
          <p:cNvPicPr preferRelativeResize="0"/>
          <p:nvPr/>
        </p:nvPicPr>
        <p:blipFill rotWithShape="1">
          <a:blip r:embed="rId3">
            <a:alphaModFix/>
          </a:blip>
          <a:srcRect b="0" l="0" r="0" t="0"/>
          <a:stretch/>
        </p:blipFill>
        <p:spPr>
          <a:xfrm>
            <a:off x="11225658" y="1769038"/>
            <a:ext cx="6853334" cy="4686300"/>
          </a:xfrm>
          <a:prstGeom prst="rect">
            <a:avLst/>
          </a:prstGeom>
          <a:noFill/>
          <a:ln>
            <a:noFill/>
          </a:ln>
        </p:spPr>
      </p:pic>
      <p:sp>
        <p:nvSpPr>
          <p:cNvPr id="34" name="Google Shape;34;p3"/>
          <p:cNvSpPr txBox="1"/>
          <p:nvPr/>
        </p:nvSpPr>
        <p:spPr>
          <a:xfrm>
            <a:off x="434723" y="7627398"/>
            <a:ext cx="1299529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to look out for when this occurs, if left untreated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skin will begin to appear dusky, blush tint.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Fine reticulations (lace like small veins) to areas well beyond the site if injection.</a:t>
            </a:r>
            <a:endParaRPr b="0" i="0" sz="3000" u="none" cap="none" strike="noStrike">
              <a:solidFill>
                <a:schemeClr val="dk1"/>
              </a:solidFill>
              <a:latin typeface="Calibri"/>
              <a:ea typeface="Calibri"/>
              <a:cs typeface="Calibri"/>
              <a:sym typeface="Calibri"/>
            </a:endParaRPr>
          </a:p>
        </p:txBody>
      </p:sp>
      <p:sp>
        <p:nvSpPr>
          <p:cNvPr id="35" name="Google Shape;35;p3"/>
          <p:cNvSpPr txBox="1"/>
          <p:nvPr/>
        </p:nvSpPr>
        <p:spPr>
          <a:xfrm>
            <a:off x="434723" y="9152513"/>
            <a:ext cx="14408227"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How to treat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Dissolve it, massage the area, blood thinners, hot compress, treat within 24 to 48 hours.</a:t>
            </a:r>
            <a:endParaRPr b="0" i="0" sz="3000" u="none" cap="none" strike="noStrike">
              <a:solidFill>
                <a:schemeClr val="dk1"/>
              </a:solidFill>
              <a:latin typeface="Calibri"/>
              <a:ea typeface="Calibri"/>
              <a:cs typeface="Calibri"/>
              <a:sym typeface="Calibri"/>
            </a:endParaRPr>
          </a:p>
        </p:txBody>
      </p:sp>
      <p:pic>
        <p:nvPicPr>
          <p:cNvPr id="36" name="Google Shape;36;p3"/>
          <p:cNvPicPr preferRelativeResize="0"/>
          <p:nvPr/>
        </p:nvPicPr>
        <p:blipFill rotWithShape="1">
          <a:blip r:embed="rId4">
            <a:alphaModFix/>
          </a:blip>
          <a:srcRect b="0" l="0" r="0" t="0"/>
          <a:stretch/>
        </p:blipFill>
        <p:spPr>
          <a:xfrm>
            <a:off x="21459" y="-789364"/>
            <a:ext cx="6831875" cy="4842848"/>
          </a:xfrm>
          <a:prstGeom prst="rect">
            <a:avLst/>
          </a:prstGeom>
          <a:noFill/>
          <a:ln>
            <a:noFill/>
          </a:ln>
        </p:spPr>
      </p:pic>
      <p:sp>
        <p:nvSpPr>
          <p:cNvPr id="37" name="Google Shape;37;p3"/>
          <p:cNvSpPr txBox="1"/>
          <p:nvPr/>
        </p:nvSpPr>
        <p:spPr>
          <a:xfrm>
            <a:off x="434723" y="2435091"/>
            <a:ext cx="11052195" cy="507831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is a Vascular Occlusion/ Compromise?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This is caused when the dermal filler is either injected into the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artery or around an artery to the point blood flow is reduced or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completely stopped. The area of the skin or tissue that are supplied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by the affected vessel will start to 'die' without the necessary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supply.</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There will be immediate blanching (paleness, white tissue) when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blood flow is interrupted.</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Pain us usually associated with vascular occlusions.</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1" name="Shape 351"/>
        <p:cNvGrpSpPr/>
        <p:nvPr/>
      </p:nvGrpSpPr>
      <p:grpSpPr>
        <a:xfrm>
          <a:off x="0" y="0"/>
          <a:ext cx="0" cy="0"/>
          <a:chOff x="0" y="0"/>
          <a:chExt cx="0" cy="0"/>
        </a:xfrm>
      </p:grpSpPr>
      <p:sp>
        <p:nvSpPr>
          <p:cNvPr id="352" name="Google Shape;352;p30"/>
          <p:cNvSpPr txBox="1"/>
          <p:nvPr/>
        </p:nvSpPr>
        <p:spPr>
          <a:xfrm>
            <a:off x="284071" y="4727797"/>
            <a:ext cx="18213028" cy="18420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can cause anaphylaxis?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Common causes include foods such as peanuts, tree nuts, sesame, fish, shellfish, dairy products and eggs.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Non food causes include wasp or bee stings, latex, penicillin or any other drug or injection in some people,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exercise can trigger a severe reaction.</a:t>
            </a:r>
            <a:endParaRPr b="0" i="0" sz="3000" u="none" cap="none" strike="noStrike">
              <a:solidFill>
                <a:schemeClr val="dk1"/>
              </a:solidFill>
              <a:latin typeface="Calibri"/>
              <a:ea typeface="Calibri"/>
              <a:cs typeface="Calibri"/>
              <a:sym typeface="Calibri"/>
            </a:endParaRPr>
          </a:p>
        </p:txBody>
      </p:sp>
      <p:sp>
        <p:nvSpPr>
          <p:cNvPr id="353" name="Google Shape;353;p30"/>
          <p:cNvSpPr txBox="1"/>
          <p:nvPr/>
        </p:nvSpPr>
        <p:spPr>
          <a:xfrm>
            <a:off x="284071" y="6960440"/>
            <a:ext cx="17471492" cy="18420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are the symptoms of a severe allergic reaction?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Generalised flushing of the skin, nettle rash (hives) anywhere on the body. sense of impending doom,</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swelling of the throat and mouth, difficulty in swallowing or speaking. Raised heart rate, severe asthma,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stomach pains, nausea or vomiting. Feeling weak, drop in blood pressure, collapsing or unconscious.</a:t>
            </a:r>
            <a:endParaRPr b="0" i="0" sz="3000" u="none" cap="none" strike="noStrike">
              <a:solidFill>
                <a:schemeClr val="dk1"/>
              </a:solidFill>
              <a:latin typeface="Calibri"/>
              <a:ea typeface="Calibri"/>
              <a:cs typeface="Calibri"/>
              <a:sym typeface="Calibri"/>
            </a:endParaRPr>
          </a:p>
        </p:txBody>
      </p:sp>
      <p:sp>
        <p:nvSpPr>
          <p:cNvPr id="354" name="Google Shape;354;p30"/>
          <p:cNvSpPr txBox="1"/>
          <p:nvPr/>
        </p:nvSpPr>
        <p:spPr>
          <a:xfrm>
            <a:off x="284071" y="8989882"/>
            <a:ext cx="13913569"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Clients would not necessary experience all these symptoms in the same episode. </a:t>
            </a:r>
            <a:endParaRPr b="0" i="0" sz="3000" u="none" cap="none" strike="noStrike">
              <a:solidFill>
                <a:schemeClr val="dk1"/>
              </a:solidFill>
              <a:latin typeface="Calibri"/>
              <a:ea typeface="Calibri"/>
              <a:cs typeface="Calibri"/>
              <a:sym typeface="Calibri"/>
            </a:endParaRPr>
          </a:p>
        </p:txBody>
      </p:sp>
      <p:pic>
        <p:nvPicPr>
          <p:cNvPr id="355" name="Google Shape;355;p30"/>
          <p:cNvPicPr preferRelativeResize="0"/>
          <p:nvPr/>
        </p:nvPicPr>
        <p:blipFill rotWithShape="1">
          <a:blip r:embed="rId3">
            <a:alphaModFix/>
          </a:blip>
          <a:srcRect b="0" l="0" r="0" t="0"/>
          <a:stretch/>
        </p:blipFill>
        <p:spPr>
          <a:xfrm>
            <a:off x="-239717" y="-605944"/>
            <a:ext cx="6304501" cy="4469013"/>
          </a:xfrm>
          <a:prstGeom prst="rect">
            <a:avLst/>
          </a:prstGeom>
          <a:noFill/>
          <a:ln>
            <a:noFill/>
          </a:ln>
        </p:spPr>
      </p:pic>
      <p:sp>
        <p:nvSpPr>
          <p:cNvPr id="356" name="Google Shape;356;p30"/>
          <p:cNvSpPr txBox="1"/>
          <p:nvPr/>
        </p:nvSpPr>
        <p:spPr>
          <a:xfrm>
            <a:off x="284071" y="2939887"/>
            <a:ext cx="18170612" cy="138037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is anaphylaxis?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Anaphylaxis is an extreme allergic reaction. The whole body is effected. often within minutes of exposure to</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substance which causes allergic reaction but sometimes after hours.</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0" name="Shape 360"/>
        <p:cNvGrpSpPr/>
        <p:nvPr/>
      </p:nvGrpSpPr>
      <p:grpSpPr>
        <a:xfrm>
          <a:off x="0" y="0"/>
          <a:ext cx="0" cy="0"/>
          <a:chOff x="0" y="0"/>
          <a:chExt cx="0" cy="0"/>
        </a:xfrm>
      </p:grpSpPr>
      <p:pic>
        <p:nvPicPr>
          <p:cNvPr id="361" name="Google Shape;361;p31"/>
          <p:cNvPicPr preferRelativeResize="0"/>
          <p:nvPr/>
        </p:nvPicPr>
        <p:blipFill rotWithShape="1">
          <a:blip r:embed="rId3">
            <a:alphaModFix/>
          </a:blip>
          <a:srcRect b="0" l="0" r="0" t="0"/>
          <a:stretch/>
        </p:blipFill>
        <p:spPr>
          <a:xfrm>
            <a:off x="11768156" y="5874813"/>
            <a:ext cx="6519844" cy="4412187"/>
          </a:xfrm>
          <a:prstGeom prst="rect">
            <a:avLst/>
          </a:prstGeom>
          <a:noFill/>
          <a:ln>
            <a:noFill/>
          </a:ln>
        </p:spPr>
      </p:pic>
      <p:sp>
        <p:nvSpPr>
          <p:cNvPr id="362" name="Google Shape;362;p31"/>
          <p:cNvSpPr txBox="1"/>
          <p:nvPr/>
        </p:nvSpPr>
        <p:spPr>
          <a:xfrm>
            <a:off x="383761" y="4265132"/>
            <a:ext cx="18380062" cy="276998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symptoms are caused by the sudden release of chemical substances, including histamine, from cells in the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and tissues where they are stored. The release is triggered by the interaction between an allergic antibody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called Immunoglobulin E (IgE) and the substance (allergen) causing the anaphylactic reaction. This mechanism</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is so sensitive that minute quantities of the allergen can cause a reaction. The released chemicals act on blood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vessels to cause swelling. In people with asthma, the effect is mainly on the lungs. There may also be a fall in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pressure.</a:t>
            </a:r>
            <a:endParaRPr b="0" i="0" sz="3000" u="none" cap="none" strike="noStrike">
              <a:solidFill>
                <a:schemeClr val="dk1"/>
              </a:solidFill>
              <a:latin typeface="Calibri"/>
              <a:ea typeface="Calibri"/>
              <a:cs typeface="Calibri"/>
              <a:sym typeface="Calibri"/>
            </a:endParaRPr>
          </a:p>
        </p:txBody>
      </p:sp>
      <p:sp>
        <p:nvSpPr>
          <p:cNvPr id="363" name="Google Shape;363;p31"/>
          <p:cNvSpPr txBox="1"/>
          <p:nvPr/>
        </p:nvSpPr>
        <p:spPr>
          <a:xfrm>
            <a:off x="383761" y="7355744"/>
            <a:ext cx="18215736"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is the treatment for a severe reaction?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Adrenaline auto-injectors are prescribed for those believed to be at risk. Adrenaline acts quickly to constrict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vessels, relax smooth muscles in the lungs to improve breathing, stimulate the heartbeat and help to stop</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swelling around the face and lips.</a:t>
            </a:r>
            <a:endParaRPr b="0" i="0" sz="3000" u="none" cap="none" strike="noStrike">
              <a:solidFill>
                <a:schemeClr val="dk1"/>
              </a:solidFill>
              <a:latin typeface="Calibri"/>
              <a:ea typeface="Calibri"/>
              <a:cs typeface="Calibri"/>
              <a:sym typeface="Calibri"/>
            </a:endParaRPr>
          </a:p>
        </p:txBody>
      </p:sp>
      <p:pic>
        <p:nvPicPr>
          <p:cNvPr id="364" name="Google Shape;364;p31"/>
          <p:cNvPicPr preferRelativeResize="0"/>
          <p:nvPr/>
        </p:nvPicPr>
        <p:blipFill rotWithShape="1">
          <a:blip r:embed="rId4">
            <a:alphaModFix/>
          </a:blip>
          <a:srcRect b="0" l="0" r="0" t="0"/>
          <a:stretch/>
        </p:blipFill>
        <p:spPr>
          <a:xfrm>
            <a:off x="-298873" y="-692554"/>
            <a:ext cx="6304501" cy="4469013"/>
          </a:xfrm>
          <a:prstGeom prst="rect">
            <a:avLst/>
          </a:prstGeom>
          <a:noFill/>
          <a:ln>
            <a:noFill/>
          </a:ln>
        </p:spPr>
      </p:pic>
      <p:sp>
        <p:nvSpPr>
          <p:cNvPr id="365" name="Google Shape;365;p31"/>
          <p:cNvSpPr txBox="1"/>
          <p:nvPr/>
        </p:nvSpPr>
        <p:spPr>
          <a:xfrm>
            <a:off x="383761" y="2525648"/>
            <a:ext cx="1814129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does anaphylaxis occur?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Any allergic reaction, including the most extreme form, anaphylactic shock, occurs because the body's immune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system reacts inappropriately in response to the presence of a substance that it wrongly perceives as a threat.</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9" name="Shape 369"/>
        <p:cNvGrpSpPr/>
        <p:nvPr/>
      </p:nvGrpSpPr>
      <p:grpSpPr>
        <a:xfrm>
          <a:off x="0" y="0"/>
          <a:ext cx="0" cy="0"/>
          <a:chOff x="0" y="0"/>
          <a:chExt cx="0" cy="0"/>
        </a:xfrm>
      </p:grpSpPr>
      <p:pic>
        <p:nvPicPr>
          <p:cNvPr id="370" name="Google Shape;370;p32"/>
          <p:cNvPicPr preferRelativeResize="0"/>
          <p:nvPr/>
        </p:nvPicPr>
        <p:blipFill rotWithShape="1">
          <a:blip r:embed="rId3">
            <a:alphaModFix/>
          </a:blip>
          <a:srcRect b="3556" l="0" r="0" t="27457"/>
          <a:stretch/>
        </p:blipFill>
        <p:spPr>
          <a:xfrm>
            <a:off x="1080307" y="6157183"/>
            <a:ext cx="3718341" cy="3454398"/>
          </a:xfrm>
          <a:prstGeom prst="rect">
            <a:avLst/>
          </a:prstGeom>
          <a:noFill/>
          <a:ln>
            <a:noFill/>
          </a:ln>
        </p:spPr>
      </p:pic>
      <p:pic>
        <p:nvPicPr>
          <p:cNvPr id="371" name="Google Shape;371;p32"/>
          <p:cNvPicPr preferRelativeResize="0"/>
          <p:nvPr/>
        </p:nvPicPr>
        <p:blipFill rotWithShape="1">
          <a:blip r:embed="rId4">
            <a:alphaModFix/>
          </a:blip>
          <a:srcRect b="0" l="0" r="0" t="0"/>
          <a:stretch/>
        </p:blipFill>
        <p:spPr>
          <a:xfrm>
            <a:off x="-298873" y="-692554"/>
            <a:ext cx="6304501" cy="4469013"/>
          </a:xfrm>
          <a:prstGeom prst="rect">
            <a:avLst/>
          </a:prstGeom>
          <a:noFill/>
          <a:ln>
            <a:noFill/>
          </a:ln>
        </p:spPr>
      </p:pic>
      <p:pic>
        <p:nvPicPr>
          <p:cNvPr descr="Image result for ANAPHYLAXSIS LIP FILLER" id="372" name="Google Shape;372;p32"/>
          <p:cNvPicPr preferRelativeResize="0"/>
          <p:nvPr/>
        </p:nvPicPr>
        <p:blipFill rotWithShape="1">
          <a:blip r:embed="rId5">
            <a:alphaModFix/>
          </a:blip>
          <a:srcRect b="0" l="50000" r="0" t="12466"/>
          <a:stretch/>
        </p:blipFill>
        <p:spPr>
          <a:xfrm>
            <a:off x="1073863" y="2827867"/>
            <a:ext cx="3731231" cy="3329316"/>
          </a:xfrm>
          <a:prstGeom prst="rect">
            <a:avLst/>
          </a:prstGeom>
          <a:noFill/>
          <a:ln>
            <a:noFill/>
          </a:ln>
        </p:spPr>
      </p:pic>
      <p:pic>
        <p:nvPicPr>
          <p:cNvPr descr="Anaphylaxis, Allergies, Food allergy printables" id="373" name="Google Shape;373;p32"/>
          <p:cNvPicPr preferRelativeResize="0"/>
          <p:nvPr/>
        </p:nvPicPr>
        <p:blipFill rotWithShape="1">
          <a:blip r:embed="rId6">
            <a:alphaModFix/>
          </a:blip>
          <a:srcRect b="0" l="0" r="0" t="0"/>
          <a:stretch/>
        </p:blipFill>
        <p:spPr>
          <a:xfrm>
            <a:off x="5457335" y="321735"/>
            <a:ext cx="12525866" cy="967894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7" name="Shape 377"/>
        <p:cNvGrpSpPr/>
        <p:nvPr/>
      </p:nvGrpSpPr>
      <p:grpSpPr>
        <a:xfrm>
          <a:off x="0" y="0"/>
          <a:ext cx="0" cy="0"/>
          <a:chOff x="0" y="0"/>
          <a:chExt cx="0" cy="0"/>
        </a:xfrm>
      </p:grpSpPr>
      <p:pic>
        <p:nvPicPr>
          <p:cNvPr id="378" name="Google Shape;378;p33"/>
          <p:cNvPicPr preferRelativeResize="0"/>
          <p:nvPr/>
        </p:nvPicPr>
        <p:blipFill rotWithShape="1">
          <a:blip r:embed="rId3">
            <a:alphaModFix/>
          </a:blip>
          <a:srcRect b="0" l="0" r="0" t="0"/>
          <a:stretch/>
        </p:blipFill>
        <p:spPr>
          <a:xfrm>
            <a:off x="0" y="-535689"/>
            <a:ext cx="6226593" cy="4413787"/>
          </a:xfrm>
          <a:prstGeom prst="rect">
            <a:avLst/>
          </a:prstGeom>
          <a:noFill/>
          <a:ln>
            <a:noFill/>
          </a:ln>
        </p:spPr>
      </p:pic>
      <p:sp>
        <p:nvSpPr>
          <p:cNvPr id="379" name="Google Shape;379;p33"/>
          <p:cNvSpPr txBox="1"/>
          <p:nvPr/>
        </p:nvSpPr>
        <p:spPr>
          <a:xfrm>
            <a:off x="2788293" y="3101378"/>
            <a:ext cx="18141298" cy="600164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Indication of why you need to reverse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Seek consent</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Prepare hyalase </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5ml – 15ml saline to 1500 hyalase</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Patch test</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Proceed with dissolve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Do not treat for 14 days </a:t>
            </a:r>
            <a:endParaRPr b="0" i="0" sz="3000" u="none" cap="none" strike="noStrike">
              <a:solidFill>
                <a:schemeClr val="dk1"/>
              </a:solidFill>
              <a:latin typeface="Calibri"/>
              <a:ea typeface="Calibri"/>
              <a:cs typeface="Calibri"/>
              <a:sym typeface="Calibri"/>
            </a:endParaRPr>
          </a:p>
        </p:txBody>
      </p:sp>
      <p:pic>
        <p:nvPicPr>
          <p:cNvPr id="380" name="Google Shape;380;p33"/>
          <p:cNvPicPr preferRelativeResize="0"/>
          <p:nvPr/>
        </p:nvPicPr>
        <p:blipFill rotWithShape="1">
          <a:blip r:embed="rId4">
            <a:alphaModFix/>
          </a:blip>
          <a:srcRect b="0" l="0" r="0" t="0"/>
          <a:stretch/>
        </p:blipFill>
        <p:spPr>
          <a:xfrm>
            <a:off x="1977333" y="2898545"/>
            <a:ext cx="633625" cy="765577"/>
          </a:xfrm>
          <a:prstGeom prst="rect">
            <a:avLst/>
          </a:prstGeom>
          <a:noFill/>
          <a:ln>
            <a:noFill/>
          </a:ln>
        </p:spPr>
      </p:pic>
      <p:pic>
        <p:nvPicPr>
          <p:cNvPr id="381" name="Google Shape;381;p33"/>
          <p:cNvPicPr preferRelativeResize="0"/>
          <p:nvPr/>
        </p:nvPicPr>
        <p:blipFill rotWithShape="1">
          <a:blip r:embed="rId4">
            <a:alphaModFix/>
          </a:blip>
          <a:srcRect b="0" l="0" r="0" t="0"/>
          <a:stretch/>
        </p:blipFill>
        <p:spPr>
          <a:xfrm>
            <a:off x="1955936" y="3878098"/>
            <a:ext cx="633625" cy="765577"/>
          </a:xfrm>
          <a:prstGeom prst="rect">
            <a:avLst/>
          </a:prstGeom>
          <a:noFill/>
          <a:ln>
            <a:noFill/>
          </a:ln>
        </p:spPr>
      </p:pic>
      <p:pic>
        <p:nvPicPr>
          <p:cNvPr id="382" name="Google Shape;382;p33"/>
          <p:cNvPicPr preferRelativeResize="0"/>
          <p:nvPr/>
        </p:nvPicPr>
        <p:blipFill rotWithShape="1">
          <a:blip r:embed="rId4">
            <a:alphaModFix/>
          </a:blip>
          <a:srcRect b="0" l="0" r="0" t="0"/>
          <a:stretch/>
        </p:blipFill>
        <p:spPr>
          <a:xfrm>
            <a:off x="1996036" y="4836591"/>
            <a:ext cx="633625" cy="765577"/>
          </a:xfrm>
          <a:prstGeom prst="rect">
            <a:avLst/>
          </a:prstGeom>
          <a:noFill/>
          <a:ln>
            <a:noFill/>
          </a:ln>
        </p:spPr>
      </p:pic>
      <p:pic>
        <p:nvPicPr>
          <p:cNvPr id="383" name="Google Shape;383;p33"/>
          <p:cNvPicPr preferRelativeResize="0"/>
          <p:nvPr/>
        </p:nvPicPr>
        <p:blipFill rotWithShape="1">
          <a:blip r:embed="rId4">
            <a:alphaModFix/>
          </a:blip>
          <a:srcRect b="0" l="0" r="0" t="0"/>
          <a:stretch/>
        </p:blipFill>
        <p:spPr>
          <a:xfrm>
            <a:off x="1983668" y="5739536"/>
            <a:ext cx="633625" cy="765577"/>
          </a:xfrm>
          <a:prstGeom prst="rect">
            <a:avLst/>
          </a:prstGeom>
          <a:noFill/>
          <a:ln>
            <a:noFill/>
          </a:ln>
        </p:spPr>
      </p:pic>
      <p:pic>
        <p:nvPicPr>
          <p:cNvPr id="384" name="Google Shape;384;p33"/>
          <p:cNvPicPr preferRelativeResize="0"/>
          <p:nvPr/>
        </p:nvPicPr>
        <p:blipFill rotWithShape="1">
          <a:blip r:embed="rId4">
            <a:alphaModFix/>
          </a:blip>
          <a:srcRect b="0" l="0" r="0" t="0"/>
          <a:stretch/>
        </p:blipFill>
        <p:spPr>
          <a:xfrm>
            <a:off x="2001436" y="6642481"/>
            <a:ext cx="633625" cy="765577"/>
          </a:xfrm>
          <a:prstGeom prst="rect">
            <a:avLst/>
          </a:prstGeom>
          <a:noFill/>
          <a:ln>
            <a:noFill/>
          </a:ln>
        </p:spPr>
      </p:pic>
      <p:pic>
        <p:nvPicPr>
          <p:cNvPr id="385" name="Google Shape;385;p33"/>
          <p:cNvPicPr preferRelativeResize="0"/>
          <p:nvPr/>
        </p:nvPicPr>
        <p:blipFill rotWithShape="1">
          <a:blip r:embed="rId4">
            <a:alphaModFix/>
          </a:blip>
          <a:srcRect b="0" l="0" r="0" t="0"/>
          <a:stretch/>
        </p:blipFill>
        <p:spPr>
          <a:xfrm>
            <a:off x="2018002" y="7570418"/>
            <a:ext cx="633625" cy="765577"/>
          </a:xfrm>
          <a:prstGeom prst="rect">
            <a:avLst/>
          </a:prstGeom>
          <a:noFill/>
          <a:ln>
            <a:noFill/>
          </a:ln>
        </p:spPr>
      </p:pic>
      <p:pic>
        <p:nvPicPr>
          <p:cNvPr id="386" name="Google Shape;386;p33"/>
          <p:cNvPicPr preferRelativeResize="0"/>
          <p:nvPr/>
        </p:nvPicPr>
        <p:blipFill rotWithShape="1">
          <a:blip r:embed="rId4">
            <a:alphaModFix/>
          </a:blip>
          <a:srcRect b="0" l="0" r="0" t="0"/>
          <a:stretch/>
        </p:blipFill>
        <p:spPr>
          <a:xfrm>
            <a:off x="2053070" y="8467768"/>
            <a:ext cx="633625" cy="765577"/>
          </a:xfrm>
          <a:prstGeom prst="rect">
            <a:avLst/>
          </a:prstGeom>
          <a:noFill/>
          <a:ln>
            <a:noFill/>
          </a:ln>
        </p:spPr>
      </p:pic>
      <p:pic>
        <p:nvPicPr>
          <p:cNvPr id="387" name="Google Shape;387;p33"/>
          <p:cNvPicPr preferRelativeResize="0"/>
          <p:nvPr/>
        </p:nvPicPr>
        <p:blipFill rotWithShape="1">
          <a:blip r:embed="rId5">
            <a:alphaModFix/>
          </a:blip>
          <a:srcRect b="0" l="0" r="0" t="0"/>
          <a:stretch/>
        </p:blipFill>
        <p:spPr>
          <a:xfrm>
            <a:off x="11059273" y="81645"/>
            <a:ext cx="7163426" cy="101321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1" name="Shape 391"/>
        <p:cNvGrpSpPr/>
        <p:nvPr/>
      </p:nvGrpSpPr>
      <p:grpSpPr>
        <a:xfrm>
          <a:off x="0" y="0"/>
          <a:ext cx="0" cy="0"/>
          <a:chOff x="0" y="0"/>
          <a:chExt cx="0" cy="0"/>
        </a:xfrm>
      </p:grpSpPr>
      <p:pic>
        <p:nvPicPr>
          <p:cNvPr id="392" name="Google Shape;392;p42"/>
          <p:cNvPicPr preferRelativeResize="0"/>
          <p:nvPr/>
        </p:nvPicPr>
        <p:blipFill rotWithShape="1">
          <a:blip r:embed="rId3">
            <a:alphaModFix/>
          </a:blip>
          <a:srcRect b="0" l="0" r="0" t="0"/>
          <a:stretch/>
        </p:blipFill>
        <p:spPr>
          <a:xfrm>
            <a:off x="0" y="-535689"/>
            <a:ext cx="6226593" cy="4413787"/>
          </a:xfrm>
          <a:prstGeom prst="rect">
            <a:avLst/>
          </a:prstGeom>
          <a:noFill/>
          <a:ln>
            <a:noFill/>
          </a:ln>
        </p:spPr>
      </p:pic>
      <p:sp>
        <p:nvSpPr>
          <p:cNvPr id="393" name="Google Shape;393;p42"/>
          <p:cNvSpPr txBox="1"/>
          <p:nvPr/>
        </p:nvSpPr>
        <p:spPr>
          <a:xfrm>
            <a:off x="2788293" y="2745780"/>
            <a:ext cx="18141298" cy="692497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Diagnosed VO or blood flow compromise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Seek consent</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Prepare hyalase </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1ml saline to 1500 hyalase</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Patch test</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Proceed with dissolve</a:t>
            </a:r>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Massage, heat pack, cap refil</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F030D"/>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Repeat if needed</a:t>
            </a:r>
            <a:endParaRPr b="0" i="0" sz="3000" u="none" cap="none" strike="noStrike">
              <a:solidFill>
                <a:schemeClr val="dk1"/>
              </a:solidFill>
              <a:latin typeface="Calibri"/>
              <a:ea typeface="Calibri"/>
              <a:cs typeface="Calibri"/>
              <a:sym typeface="Calibri"/>
            </a:endParaRPr>
          </a:p>
        </p:txBody>
      </p:sp>
      <p:pic>
        <p:nvPicPr>
          <p:cNvPr id="394" name="Google Shape;394;p42"/>
          <p:cNvPicPr preferRelativeResize="0"/>
          <p:nvPr/>
        </p:nvPicPr>
        <p:blipFill rotWithShape="1">
          <a:blip r:embed="rId4">
            <a:alphaModFix/>
          </a:blip>
          <a:srcRect b="0" l="0" r="0" t="0"/>
          <a:stretch/>
        </p:blipFill>
        <p:spPr>
          <a:xfrm>
            <a:off x="1977333" y="2542947"/>
            <a:ext cx="633625" cy="765577"/>
          </a:xfrm>
          <a:prstGeom prst="rect">
            <a:avLst/>
          </a:prstGeom>
          <a:noFill/>
          <a:ln>
            <a:noFill/>
          </a:ln>
        </p:spPr>
      </p:pic>
      <p:pic>
        <p:nvPicPr>
          <p:cNvPr id="395" name="Google Shape;395;p42"/>
          <p:cNvPicPr preferRelativeResize="0"/>
          <p:nvPr/>
        </p:nvPicPr>
        <p:blipFill rotWithShape="1">
          <a:blip r:embed="rId4">
            <a:alphaModFix/>
          </a:blip>
          <a:srcRect b="0" l="0" r="0" t="0"/>
          <a:stretch/>
        </p:blipFill>
        <p:spPr>
          <a:xfrm>
            <a:off x="1955936" y="3522500"/>
            <a:ext cx="633625" cy="765577"/>
          </a:xfrm>
          <a:prstGeom prst="rect">
            <a:avLst/>
          </a:prstGeom>
          <a:noFill/>
          <a:ln>
            <a:noFill/>
          </a:ln>
        </p:spPr>
      </p:pic>
      <p:pic>
        <p:nvPicPr>
          <p:cNvPr id="396" name="Google Shape;396;p42"/>
          <p:cNvPicPr preferRelativeResize="0"/>
          <p:nvPr/>
        </p:nvPicPr>
        <p:blipFill rotWithShape="1">
          <a:blip r:embed="rId4">
            <a:alphaModFix/>
          </a:blip>
          <a:srcRect b="0" l="0" r="0" t="0"/>
          <a:stretch/>
        </p:blipFill>
        <p:spPr>
          <a:xfrm>
            <a:off x="1996036" y="4480993"/>
            <a:ext cx="633625" cy="765577"/>
          </a:xfrm>
          <a:prstGeom prst="rect">
            <a:avLst/>
          </a:prstGeom>
          <a:noFill/>
          <a:ln>
            <a:noFill/>
          </a:ln>
        </p:spPr>
      </p:pic>
      <p:pic>
        <p:nvPicPr>
          <p:cNvPr id="397" name="Google Shape;397;p42"/>
          <p:cNvPicPr preferRelativeResize="0"/>
          <p:nvPr/>
        </p:nvPicPr>
        <p:blipFill rotWithShape="1">
          <a:blip r:embed="rId4">
            <a:alphaModFix/>
          </a:blip>
          <a:srcRect b="0" l="0" r="0" t="0"/>
          <a:stretch/>
        </p:blipFill>
        <p:spPr>
          <a:xfrm>
            <a:off x="1983668" y="5383938"/>
            <a:ext cx="633625" cy="765577"/>
          </a:xfrm>
          <a:prstGeom prst="rect">
            <a:avLst/>
          </a:prstGeom>
          <a:noFill/>
          <a:ln>
            <a:noFill/>
          </a:ln>
        </p:spPr>
      </p:pic>
      <p:pic>
        <p:nvPicPr>
          <p:cNvPr id="398" name="Google Shape;398;p42"/>
          <p:cNvPicPr preferRelativeResize="0"/>
          <p:nvPr/>
        </p:nvPicPr>
        <p:blipFill rotWithShape="1">
          <a:blip r:embed="rId4">
            <a:alphaModFix/>
          </a:blip>
          <a:srcRect b="0" l="0" r="0" t="0"/>
          <a:stretch/>
        </p:blipFill>
        <p:spPr>
          <a:xfrm>
            <a:off x="2001436" y="6286883"/>
            <a:ext cx="633625" cy="765577"/>
          </a:xfrm>
          <a:prstGeom prst="rect">
            <a:avLst/>
          </a:prstGeom>
          <a:noFill/>
          <a:ln>
            <a:noFill/>
          </a:ln>
        </p:spPr>
      </p:pic>
      <p:pic>
        <p:nvPicPr>
          <p:cNvPr id="399" name="Google Shape;399;p42"/>
          <p:cNvPicPr preferRelativeResize="0"/>
          <p:nvPr/>
        </p:nvPicPr>
        <p:blipFill rotWithShape="1">
          <a:blip r:embed="rId4">
            <a:alphaModFix/>
          </a:blip>
          <a:srcRect b="0" l="0" r="0" t="0"/>
          <a:stretch/>
        </p:blipFill>
        <p:spPr>
          <a:xfrm>
            <a:off x="2018002" y="7214820"/>
            <a:ext cx="633625" cy="765577"/>
          </a:xfrm>
          <a:prstGeom prst="rect">
            <a:avLst/>
          </a:prstGeom>
          <a:noFill/>
          <a:ln>
            <a:noFill/>
          </a:ln>
        </p:spPr>
      </p:pic>
      <p:pic>
        <p:nvPicPr>
          <p:cNvPr id="400" name="Google Shape;400;p42"/>
          <p:cNvPicPr preferRelativeResize="0"/>
          <p:nvPr/>
        </p:nvPicPr>
        <p:blipFill rotWithShape="1">
          <a:blip r:embed="rId4">
            <a:alphaModFix/>
          </a:blip>
          <a:srcRect b="0" l="0" r="0" t="0"/>
          <a:stretch/>
        </p:blipFill>
        <p:spPr>
          <a:xfrm>
            <a:off x="2019204" y="8112170"/>
            <a:ext cx="633625" cy="765577"/>
          </a:xfrm>
          <a:prstGeom prst="rect">
            <a:avLst/>
          </a:prstGeom>
          <a:noFill/>
          <a:ln>
            <a:noFill/>
          </a:ln>
        </p:spPr>
      </p:pic>
      <p:pic>
        <p:nvPicPr>
          <p:cNvPr id="401" name="Google Shape;401;p42"/>
          <p:cNvPicPr preferRelativeResize="0"/>
          <p:nvPr/>
        </p:nvPicPr>
        <p:blipFill rotWithShape="1">
          <a:blip r:embed="rId4">
            <a:alphaModFix/>
          </a:blip>
          <a:srcRect b="0" l="0" r="0" t="0"/>
          <a:stretch/>
        </p:blipFill>
        <p:spPr>
          <a:xfrm>
            <a:off x="1994266" y="8952129"/>
            <a:ext cx="633625" cy="765577"/>
          </a:xfrm>
          <a:prstGeom prst="rect">
            <a:avLst/>
          </a:prstGeom>
          <a:noFill/>
          <a:ln>
            <a:noFill/>
          </a:ln>
        </p:spPr>
      </p:pic>
      <p:pic>
        <p:nvPicPr>
          <p:cNvPr id="402" name="Google Shape;402;p42"/>
          <p:cNvPicPr preferRelativeResize="0"/>
          <p:nvPr/>
        </p:nvPicPr>
        <p:blipFill rotWithShape="1">
          <a:blip r:embed="rId5">
            <a:alphaModFix/>
          </a:blip>
          <a:srcRect b="0" l="0" r="0" t="0"/>
          <a:stretch/>
        </p:blipFill>
        <p:spPr>
          <a:xfrm>
            <a:off x="11075594" y="168386"/>
            <a:ext cx="7084595" cy="100206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6" name="Shape 406"/>
        <p:cNvGrpSpPr/>
        <p:nvPr/>
      </p:nvGrpSpPr>
      <p:grpSpPr>
        <a:xfrm>
          <a:off x="0" y="0"/>
          <a:ext cx="0" cy="0"/>
          <a:chOff x="0" y="0"/>
          <a:chExt cx="0" cy="0"/>
        </a:xfrm>
      </p:grpSpPr>
      <p:pic>
        <p:nvPicPr>
          <p:cNvPr id="407" name="Google Shape;407;p38"/>
          <p:cNvPicPr preferRelativeResize="0"/>
          <p:nvPr/>
        </p:nvPicPr>
        <p:blipFill rotWithShape="1">
          <a:blip r:embed="rId3">
            <a:alphaModFix/>
          </a:blip>
          <a:srcRect b="0" l="0" r="0" t="0"/>
          <a:stretch/>
        </p:blipFill>
        <p:spPr>
          <a:xfrm>
            <a:off x="3217334" y="-12966"/>
            <a:ext cx="13885334" cy="9842768"/>
          </a:xfrm>
          <a:prstGeom prst="rect">
            <a:avLst/>
          </a:prstGeom>
          <a:noFill/>
          <a:ln>
            <a:noFill/>
          </a:ln>
        </p:spPr>
      </p:pic>
      <p:sp>
        <p:nvSpPr>
          <p:cNvPr id="408" name="Google Shape;408;p38"/>
          <p:cNvSpPr txBox="1"/>
          <p:nvPr/>
        </p:nvSpPr>
        <p:spPr>
          <a:xfrm>
            <a:off x="7179732" y="6077577"/>
            <a:ext cx="15781867"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alibri"/>
                <a:ea typeface="Calibri"/>
                <a:cs typeface="Calibri"/>
                <a:sym typeface="Calibri"/>
              </a:rPr>
              <a:t>You tutor will now demonstrate the treatment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2" name="Shape 412"/>
        <p:cNvGrpSpPr/>
        <p:nvPr/>
      </p:nvGrpSpPr>
      <p:grpSpPr>
        <a:xfrm>
          <a:off x="0" y="0"/>
          <a:ext cx="0" cy="0"/>
          <a:chOff x="0" y="0"/>
          <a:chExt cx="0" cy="0"/>
        </a:xfrm>
      </p:grpSpPr>
      <p:pic>
        <p:nvPicPr>
          <p:cNvPr id="413" name="Google Shape;413;p39"/>
          <p:cNvPicPr preferRelativeResize="0"/>
          <p:nvPr/>
        </p:nvPicPr>
        <p:blipFill rotWithShape="1">
          <a:blip r:embed="rId3">
            <a:alphaModFix/>
          </a:blip>
          <a:srcRect b="0" l="0" r="0" t="0"/>
          <a:stretch/>
        </p:blipFill>
        <p:spPr>
          <a:xfrm>
            <a:off x="-541868" y="-1267587"/>
            <a:ext cx="11413067" cy="8090274"/>
          </a:xfrm>
          <a:prstGeom prst="rect">
            <a:avLst/>
          </a:prstGeom>
          <a:noFill/>
          <a:ln>
            <a:noFill/>
          </a:ln>
        </p:spPr>
      </p:pic>
      <p:sp>
        <p:nvSpPr>
          <p:cNvPr id="414" name="Google Shape;414;p39"/>
          <p:cNvSpPr txBox="1"/>
          <p:nvPr/>
        </p:nvSpPr>
        <p:spPr>
          <a:xfrm>
            <a:off x="8783205" y="4266337"/>
            <a:ext cx="8607327" cy="2923877"/>
          </a:xfrm>
          <a:prstGeom prst="rect">
            <a:avLst/>
          </a:prstGeom>
          <a:noFill/>
          <a:ln>
            <a:noFill/>
          </a:ln>
        </p:spPr>
        <p:txBody>
          <a:bodyPr anchorCtr="0" anchor="t" bIns="0" lIns="0" spcFirstLastPara="1" rIns="0" wrap="square" tIns="0">
            <a:spAutoFit/>
          </a:bodyPr>
          <a:lstStyle/>
          <a:p>
            <a:pPr indent="0" lvl="0" marL="1596032" marR="0" rtl="0" algn="l">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alibri"/>
                <a:ea typeface="Calibri"/>
                <a:cs typeface="Calibri"/>
                <a:sym typeface="Calibri"/>
              </a:rPr>
              <a:t>Any questions?</a:t>
            </a:r>
            <a:endParaRPr/>
          </a:p>
          <a:p>
            <a:pPr indent="0" lvl="0" marL="1596032" marR="0" rtl="0" algn="l">
              <a:lnSpc>
                <a:spcPct val="100000"/>
              </a:lnSpc>
              <a:spcBef>
                <a:spcPts val="0"/>
              </a:spcBef>
              <a:spcAft>
                <a:spcPts val="0"/>
              </a:spcAft>
              <a:buClr>
                <a:srgbClr val="000000"/>
              </a:buClr>
              <a:buSzPts val="3800"/>
              <a:buFont typeface="Arial"/>
              <a:buNone/>
            </a:pPr>
            <a:r>
              <a:t/>
            </a:r>
            <a:endParaRPr b="0" i="0" sz="3800" u="none" cap="none" strike="noStrike">
              <a:solidFill>
                <a:schemeClr val="dk1"/>
              </a:solidFill>
              <a:latin typeface="Calibri"/>
              <a:ea typeface="Calibri"/>
              <a:cs typeface="Calibri"/>
              <a:sym typeface="Calibri"/>
            </a:endParaRPr>
          </a:p>
          <a:p>
            <a:pPr indent="0" lvl="0" marL="1596032" marR="0" rtl="0" algn="l">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alibri"/>
                <a:ea typeface="Calibri"/>
                <a:cs typeface="Calibri"/>
                <a:sym typeface="Calibri"/>
              </a:rPr>
              <a:t>Anything you want to go over?</a:t>
            </a:r>
            <a:endParaRPr b="0" i="0" sz="3800" u="none" cap="none" strike="noStrike">
              <a:solidFill>
                <a:schemeClr val="dk1"/>
              </a:solidFill>
              <a:latin typeface="Calibri"/>
              <a:ea typeface="Calibri"/>
              <a:cs typeface="Calibri"/>
              <a:sym typeface="Calibri"/>
            </a:endParaRPr>
          </a:p>
          <a:p>
            <a:pPr indent="0" lvl="0" marL="1596032" marR="0" rtl="0" algn="l">
              <a:lnSpc>
                <a:spcPct val="100000"/>
              </a:lnSpc>
              <a:spcBef>
                <a:spcPts val="0"/>
              </a:spcBef>
              <a:spcAft>
                <a:spcPts val="0"/>
              </a:spcAft>
              <a:buClr>
                <a:srgbClr val="000000"/>
              </a:buClr>
              <a:buSzPts val="3800"/>
              <a:buFont typeface="Arial"/>
              <a:buNone/>
            </a:pPr>
            <a:r>
              <a:t/>
            </a:r>
            <a:endParaRPr b="0" i="0" sz="3800" u="none" cap="none" strike="noStrike">
              <a:solidFill>
                <a:schemeClr val="dk1"/>
              </a:solidFill>
              <a:latin typeface="Calibri"/>
              <a:ea typeface="Calibri"/>
              <a:cs typeface="Calibri"/>
              <a:sym typeface="Calibri"/>
            </a:endParaRPr>
          </a:p>
          <a:p>
            <a:pPr indent="0" lvl="0" marL="1596032" marR="0" rtl="0" algn="l">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alibri"/>
                <a:ea typeface="Calibri"/>
                <a:cs typeface="Calibri"/>
                <a:sym typeface="Calibri"/>
              </a:rPr>
              <a:t>What did you enjoy</a:t>
            </a:r>
            <a:r>
              <a:rPr b="0" i="0" lang="en-US" sz="3800" u="none" cap="none" strike="noStrike">
                <a:solidFill>
                  <a:schemeClr val="dk1"/>
                </a:solidFill>
                <a:latin typeface="Arial"/>
                <a:ea typeface="Arial"/>
                <a:cs typeface="Arial"/>
                <a:sym typeface="Arial"/>
              </a:rPr>
              <a:t>?</a:t>
            </a:r>
            <a:endParaRPr b="0" i="0" sz="38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 name="Shape 41"/>
        <p:cNvGrpSpPr/>
        <p:nvPr/>
      </p:nvGrpSpPr>
      <p:grpSpPr>
        <a:xfrm>
          <a:off x="0" y="0"/>
          <a:ext cx="0" cy="0"/>
          <a:chOff x="0" y="0"/>
          <a:chExt cx="0" cy="0"/>
        </a:xfrm>
      </p:grpSpPr>
      <p:pic>
        <p:nvPicPr>
          <p:cNvPr id="42" name="Google Shape;42;p4"/>
          <p:cNvPicPr preferRelativeResize="0"/>
          <p:nvPr/>
        </p:nvPicPr>
        <p:blipFill rotWithShape="1">
          <a:blip r:embed="rId3">
            <a:alphaModFix/>
          </a:blip>
          <a:srcRect b="0" l="0" r="0" t="0"/>
          <a:stretch/>
        </p:blipFill>
        <p:spPr>
          <a:xfrm>
            <a:off x="11367666" y="584385"/>
            <a:ext cx="6332506" cy="9702615"/>
          </a:xfrm>
          <a:prstGeom prst="rect">
            <a:avLst/>
          </a:prstGeom>
          <a:noFill/>
          <a:ln>
            <a:noFill/>
          </a:ln>
        </p:spPr>
      </p:pic>
      <p:sp>
        <p:nvSpPr>
          <p:cNvPr id="43" name="Google Shape;43;p4"/>
          <p:cNvSpPr txBox="1"/>
          <p:nvPr/>
        </p:nvSpPr>
        <p:spPr>
          <a:xfrm>
            <a:off x="474494" y="5346622"/>
            <a:ext cx="5634259"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Symptoms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Painful swelling.</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bubble surfacing on the lip.</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Puffiness.</a:t>
            </a:r>
            <a:endParaRPr b="0" i="0" sz="3000" u="none" cap="none" strike="noStrike">
              <a:solidFill>
                <a:schemeClr val="dk1"/>
              </a:solidFill>
              <a:latin typeface="Calibri"/>
              <a:ea typeface="Calibri"/>
              <a:cs typeface="Calibri"/>
              <a:sym typeface="Calibri"/>
            </a:endParaRPr>
          </a:p>
        </p:txBody>
      </p:sp>
      <p:sp>
        <p:nvSpPr>
          <p:cNvPr id="44" name="Google Shape;44;p4"/>
          <p:cNvSpPr txBox="1"/>
          <p:nvPr/>
        </p:nvSpPr>
        <p:spPr>
          <a:xfrm>
            <a:off x="488864" y="7427321"/>
            <a:ext cx="8915549"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How to treat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Cold compress on the area, medications to swelling.</a:t>
            </a:r>
            <a:endParaRPr b="0" i="0" sz="3000" u="none" cap="none" strike="noStrike">
              <a:solidFill>
                <a:schemeClr val="dk1"/>
              </a:solidFill>
              <a:latin typeface="Calibri"/>
              <a:ea typeface="Calibri"/>
              <a:cs typeface="Calibri"/>
              <a:sym typeface="Calibri"/>
            </a:endParaRPr>
          </a:p>
        </p:txBody>
      </p:sp>
      <p:sp>
        <p:nvSpPr>
          <p:cNvPr id="45" name="Google Shape;45;p4"/>
          <p:cNvSpPr txBox="1"/>
          <p:nvPr/>
        </p:nvSpPr>
        <p:spPr>
          <a:xfrm>
            <a:off x="488864" y="8584691"/>
            <a:ext cx="17682754" cy="142341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How to prevent causing a Hematoma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Every clients A &amp; P is individual therefore it is important to assess your client before and during injecting.</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Some blood vessels are not visible.</a:t>
            </a:r>
            <a:endParaRPr b="0" i="0" sz="3000" u="none" cap="none" strike="noStrike">
              <a:solidFill>
                <a:schemeClr val="dk1"/>
              </a:solidFill>
              <a:latin typeface="Calibri"/>
              <a:ea typeface="Calibri"/>
              <a:cs typeface="Calibri"/>
              <a:sym typeface="Calibri"/>
            </a:endParaRPr>
          </a:p>
        </p:txBody>
      </p:sp>
      <p:pic>
        <p:nvPicPr>
          <p:cNvPr id="46" name="Google Shape;46;p4"/>
          <p:cNvPicPr preferRelativeResize="0"/>
          <p:nvPr/>
        </p:nvPicPr>
        <p:blipFill rotWithShape="1">
          <a:blip r:embed="rId4">
            <a:alphaModFix/>
          </a:blip>
          <a:srcRect b="0" l="0" r="0" t="0"/>
          <a:stretch/>
        </p:blipFill>
        <p:spPr>
          <a:xfrm>
            <a:off x="26126" y="-632383"/>
            <a:ext cx="6853333" cy="4858058"/>
          </a:xfrm>
          <a:prstGeom prst="rect">
            <a:avLst/>
          </a:prstGeom>
          <a:noFill/>
          <a:ln>
            <a:noFill/>
          </a:ln>
        </p:spPr>
      </p:pic>
      <p:sp>
        <p:nvSpPr>
          <p:cNvPr id="47" name="Google Shape;47;p4"/>
          <p:cNvSpPr txBox="1"/>
          <p:nvPr/>
        </p:nvSpPr>
        <p:spPr>
          <a:xfrm>
            <a:off x="474494" y="2852181"/>
            <a:ext cx="11755190" cy="230832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is a Hematoma?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 Hematoma is a collection of blood outside of a blood vessel, It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occurs because the wall of a blood vessel wall, artery, vein or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capillary has been damaged and blood has leaked into tissues where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it does not belong.</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 name="Shape 51"/>
        <p:cNvGrpSpPr/>
        <p:nvPr/>
      </p:nvGrpSpPr>
      <p:grpSpPr>
        <a:xfrm>
          <a:off x="0" y="0"/>
          <a:ext cx="0" cy="0"/>
          <a:chOff x="0" y="0"/>
          <a:chExt cx="0" cy="0"/>
        </a:xfrm>
      </p:grpSpPr>
      <p:sp>
        <p:nvSpPr>
          <p:cNvPr id="52" name="Google Shape;52;p5"/>
          <p:cNvSpPr txBox="1"/>
          <p:nvPr/>
        </p:nvSpPr>
        <p:spPr>
          <a:xfrm>
            <a:off x="414533" y="4678899"/>
            <a:ext cx="9402775"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causes this 'blue effect' to occur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When there is a lump of product under the skin.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When dermal filler is placed too superficially.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When the client has very fine skin in the treatment area.</a:t>
            </a:r>
            <a:endParaRPr b="0" i="0" sz="3000" u="none" cap="none" strike="noStrike">
              <a:solidFill>
                <a:schemeClr val="dk1"/>
              </a:solidFill>
              <a:latin typeface="Calibri"/>
              <a:ea typeface="Calibri"/>
              <a:cs typeface="Calibri"/>
              <a:sym typeface="Calibri"/>
            </a:endParaRPr>
          </a:p>
        </p:txBody>
      </p:sp>
      <p:sp>
        <p:nvSpPr>
          <p:cNvPr id="53" name="Google Shape;53;p5"/>
          <p:cNvSpPr txBox="1"/>
          <p:nvPr/>
        </p:nvSpPr>
        <p:spPr>
          <a:xfrm>
            <a:off x="414533" y="6901209"/>
            <a:ext cx="9361848"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How to avoid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Avoid depositing a large amount of product in one area.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Go deeper with needle technique.</a:t>
            </a:r>
            <a:endParaRPr b="0" i="0" sz="3000" u="none" cap="none" strike="noStrike">
              <a:solidFill>
                <a:schemeClr val="dk1"/>
              </a:solidFill>
              <a:latin typeface="Calibri"/>
              <a:ea typeface="Calibri"/>
              <a:cs typeface="Calibri"/>
              <a:sym typeface="Calibri"/>
            </a:endParaRPr>
          </a:p>
        </p:txBody>
      </p:sp>
      <p:sp>
        <p:nvSpPr>
          <p:cNvPr id="54" name="Google Shape;54;p5"/>
          <p:cNvSpPr txBox="1"/>
          <p:nvPr/>
        </p:nvSpPr>
        <p:spPr>
          <a:xfrm>
            <a:off x="414533" y="8635729"/>
            <a:ext cx="4911141"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How to treat Tyndall Effect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Massage the area.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Hyaluronidase to dissolve.</a:t>
            </a:r>
            <a:endParaRPr b="0" i="0" sz="3000" u="none" cap="none" strike="noStrike">
              <a:solidFill>
                <a:schemeClr val="dk1"/>
              </a:solidFill>
              <a:latin typeface="Calibri"/>
              <a:ea typeface="Calibri"/>
              <a:cs typeface="Calibri"/>
              <a:sym typeface="Calibri"/>
            </a:endParaRPr>
          </a:p>
        </p:txBody>
      </p:sp>
      <p:pic>
        <p:nvPicPr>
          <p:cNvPr id="55" name="Google Shape;55;p5"/>
          <p:cNvPicPr preferRelativeResize="0"/>
          <p:nvPr/>
        </p:nvPicPr>
        <p:blipFill rotWithShape="1">
          <a:blip r:embed="rId3">
            <a:alphaModFix/>
          </a:blip>
          <a:srcRect b="6450" l="50323" r="1822" t="26814"/>
          <a:stretch/>
        </p:blipFill>
        <p:spPr>
          <a:xfrm>
            <a:off x="11625941" y="4284615"/>
            <a:ext cx="5877591" cy="5473337"/>
          </a:xfrm>
          <a:prstGeom prst="rect">
            <a:avLst/>
          </a:prstGeom>
          <a:noFill/>
          <a:ln>
            <a:noFill/>
          </a:ln>
        </p:spPr>
      </p:pic>
      <p:pic>
        <p:nvPicPr>
          <p:cNvPr id="56" name="Google Shape;56;p5"/>
          <p:cNvPicPr preferRelativeResize="0"/>
          <p:nvPr/>
        </p:nvPicPr>
        <p:blipFill rotWithShape="1">
          <a:blip r:embed="rId4">
            <a:alphaModFix/>
          </a:blip>
          <a:srcRect b="0" l="0" r="0" t="0"/>
          <a:stretch/>
        </p:blipFill>
        <p:spPr>
          <a:xfrm>
            <a:off x="-91440" y="-567873"/>
            <a:ext cx="6853333" cy="4858058"/>
          </a:xfrm>
          <a:prstGeom prst="rect">
            <a:avLst/>
          </a:prstGeom>
          <a:noFill/>
          <a:ln>
            <a:noFill/>
          </a:ln>
        </p:spPr>
      </p:pic>
      <p:sp>
        <p:nvSpPr>
          <p:cNvPr id="57" name="Google Shape;57;p5"/>
          <p:cNvSpPr txBox="1"/>
          <p:nvPr/>
        </p:nvSpPr>
        <p:spPr>
          <a:xfrm>
            <a:off x="414533" y="2892127"/>
            <a:ext cx="17559959"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What is the Tyndall effect?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The Tyndall effect is where dermal filler product appears blue underneath the surface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of the skin due to a light scattering of the particles within the dermal filler.</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 name="Shape 61"/>
        <p:cNvGrpSpPr/>
        <p:nvPr/>
      </p:nvGrpSpPr>
      <p:grpSpPr>
        <a:xfrm>
          <a:off x="0" y="0"/>
          <a:ext cx="0" cy="0"/>
          <a:chOff x="0" y="0"/>
          <a:chExt cx="0" cy="0"/>
        </a:xfrm>
      </p:grpSpPr>
      <p:pic>
        <p:nvPicPr>
          <p:cNvPr id="62" name="Google Shape;62;p6"/>
          <p:cNvPicPr preferRelativeResize="0"/>
          <p:nvPr/>
        </p:nvPicPr>
        <p:blipFill rotWithShape="1">
          <a:blip r:embed="rId3">
            <a:alphaModFix/>
          </a:blip>
          <a:srcRect b="0" l="0" r="0" t="0"/>
          <a:stretch/>
        </p:blipFill>
        <p:spPr>
          <a:xfrm>
            <a:off x="14233095" y="4230871"/>
            <a:ext cx="3619500" cy="3152775"/>
          </a:xfrm>
          <a:prstGeom prst="rect">
            <a:avLst/>
          </a:prstGeom>
          <a:noFill/>
          <a:ln>
            <a:noFill/>
          </a:ln>
        </p:spPr>
      </p:pic>
      <p:pic>
        <p:nvPicPr>
          <p:cNvPr id="63" name="Google Shape;63;p6"/>
          <p:cNvPicPr preferRelativeResize="0"/>
          <p:nvPr/>
        </p:nvPicPr>
        <p:blipFill rotWithShape="1">
          <a:blip r:embed="rId4">
            <a:alphaModFix/>
          </a:blip>
          <a:srcRect b="0" l="0" r="0" t="0"/>
          <a:stretch/>
        </p:blipFill>
        <p:spPr>
          <a:xfrm>
            <a:off x="13887998" y="7271372"/>
            <a:ext cx="3968927" cy="2793556"/>
          </a:xfrm>
          <a:prstGeom prst="rect">
            <a:avLst/>
          </a:prstGeom>
          <a:noFill/>
          <a:ln>
            <a:noFill/>
          </a:ln>
        </p:spPr>
      </p:pic>
      <p:pic>
        <p:nvPicPr>
          <p:cNvPr id="64" name="Google Shape;64;p6"/>
          <p:cNvPicPr preferRelativeResize="0"/>
          <p:nvPr/>
        </p:nvPicPr>
        <p:blipFill rotWithShape="1">
          <a:blip r:embed="rId5">
            <a:alphaModFix/>
          </a:blip>
          <a:srcRect b="0" l="0" r="0" t="0"/>
          <a:stretch/>
        </p:blipFill>
        <p:spPr>
          <a:xfrm>
            <a:off x="14233095" y="723218"/>
            <a:ext cx="3623830" cy="3990975"/>
          </a:xfrm>
          <a:prstGeom prst="rect">
            <a:avLst/>
          </a:prstGeom>
          <a:noFill/>
          <a:ln>
            <a:noFill/>
          </a:ln>
        </p:spPr>
      </p:pic>
      <p:pic>
        <p:nvPicPr>
          <p:cNvPr id="65" name="Google Shape;65;p6"/>
          <p:cNvPicPr preferRelativeResize="0"/>
          <p:nvPr/>
        </p:nvPicPr>
        <p:blipFill rotWithShape="1">
          <a:blip r:embed="rId6">
            <a:alphaModFix/>
          </a:blip>
          <a:srcRect b="0" l="0" r="0" t="0"/>
          <a:stretch/>
        </p:blipFill>
        <p:spPr>
          <a:xfrm>
            <a:off x="156754" y="-601684"/>
            <a:ext cx="6827207" cy="4839539"/>
          </a:xfrm>
          <a:prstGeom prst="rect">
            <a:avLst/>
          </a:prstGeom>
          <a:noFill/>
          <a:ln>
            <a:noFill/>
          </a:ln>
        </p:spPr>
      </p:pic>
      <p:sp>
        <p:nvSpPr>
          <p:cNvPr id="66" name="Google Shape;66;p6"/>
          <p:cNvSpPr txBox="1"/>
          <p:nvPr/>
        </p:nvSpPr>
        <p:spPr>
          <a:xfrm>
            <a:off x="444134" y="2584218"/>
            <a:ext cx="11423204"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Anaphylaxis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Immune hypersensitivity.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 </a:t>
            </a:r>
            <a:r>
              <a:rPr b="0" i="0" lang="en-US" sz="3000" u="none" cap="none" strike="noStrike">
                <a:solidFill>
                  <a:srgbClr val="0F030D"/>
                </a:solidFill>
                <a:latin typeface="Calibri"/>
                <a:ea typeface="Calibri"/>
                <a:cs typeface="Calibri"/>
                <a:sym typeface="Calibri"/>
              </a:rPr>
              <a:t>if trained to use an epi pen administrate, if in doubt call 999.</a:t>
            </a:r>
            <a:endParaRPr b="0" i="0" sz="3000" u="none" cap="none" strike="noStrike">
              <a:solidFill>
                <a:schemeClr val="dk1"/>
              </a:solidFill>
              <a:latin typeface="Calibri"/>
              <a:ea typeface="Calibri"/>
              <a:cs typeface="Calibri"/>
              <a:sym typeface="Calibri"/>
            </a:endParaRPr>
          </a:p>
        </p:txBody>
      </p:sp>
      <p:sp>
        <p:nvSpPr>
          <p:cNvPr id="67" name="Google Shape;67;p6"/>
          <p:cNvSpPr txBox="1"/>
          <p:nvPr/>
        </p:nvSpPr>
        <p:spPr>
          <a:xfrm>
            <a:off x="444134" y="4330286"/>
            <a:ext cx="13964195"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Allergic Reaction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Immune hypersensitivity.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ensure this isn't anaphylaxis, antihistamines may help or reversal maybe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required.</a:t>
            </a:r>
            <a:endParaRPr b="0" i="0" sz="3000" u="none" cap="none" strike="noStrike">
              <a:solidFill>
                <a:schemeClr val="dk1"/>
              </a:solidFill>
              <a:latin typeface="Calibri"/>
              <a:ea typeface="Calibri"/>
              <a:cs typeface="Calibri"/>
              <a:sym typeface="Calibri"/>
            </a:endParaRPr>
          </a:p>
        </p:txBody>
      </p:sp>
      <p:sp>
        <p:nvSpPr>
          <p:cNvPr id="68" name="Google Shape;68;p6"/>
          <p:cNvSpPr txBox="1"/>
          <p:nvPr/>
        </p:nvSpPr>
        <p:spPr>
          <a:xfrm>
            <a:off x="444134" y="6480210"/>
            <a:ext cx="13654633"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Herpes Simplex</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Existing one is triggered into action by minor trauma in the infected area.</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allow to heal overtime the following week or client can treat with Acyclovir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ointment or tablets from their GP.</a:t>
            </a:r>
            <a:endParaRPr b="0" i="0" sz="3000" u="none" cap="none" strike="noStrike">
              <a:solidFill>
                <a:schemeClr val="dk1"/>
              </a:solidFill>
              <a:latin typeface="Calibri"/>
              <a:ea typeface="Calibri"/>
              <a:cs typeface="Calibri"/>
              <a:sym typeface="Calibri"/>
            </a:endParaRPr>
          </a:p>
        </p:txBody>
      </p:sp>
      <p:sp>
        <p:nvSpPr>
          <p:cNvPr id="69" name="Google Shape;69;p6"/>
          <p:cNvSpPr txBox="1"/>
          <p:nvPr/>
        </p:nvSpPr>
        <p:spPr>
          <a:xfrm>
            <a:off x="444134" y="8551769"/>
            <a:ext cx="16655146"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Discolouration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Injecting too superficial above the papillary dermis.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massage the area or allow to dissolve on its own, or dissolve.</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 name="Shape 73"/>
        <p:cNvGrpSpPr/>
        <p:nvPr/>
      </p:nvGrpSpPr>
      <p:grpSpPr>
        <a:xfrm>
          <a:off x="0" y="0"/>
          <a:ext cx="0" cy="0"/>
          <a:chOff x="0" y="0"/>
          <a:chExt cx="0" cy="0"/>
        </a:xfrm>
      </p:grpSpPr>
      <p:sp>
        <p:nvSpPr>
          <p:cNvPr id="74" name="Google Shape;74;p7"/>
          <p:cNvSpPr txBox="1"/>
          <p:nvPr/>
        </p:nvSpPr>
        <p:spPr>
          <a:xfrm>
            <a:off x="467948" y="6555050"/>
            <a:ext cx="12345033"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Asymmetry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Poor injection technique.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a firm massage on the over treated side or apply more filler.</a:t>
            </a:r>
            <a:endParaRPr b="0" i="0" sz="3000" u="none" cap="none" strike="noStrike">
              <a:solidFill>
                <a:schemeClr val="dk1"/>
              </a:solidFill>
              <a:latin typeface="Calibri"/>
              <a:ea typeface="Calibri"/>
              <a:cs typeface="Calibri"/>
              <a:sym typeface="Calibri"/>
            </a:endParaRPr>
          </a:p>
        </p:txBody>
      </p:sp>
      <p:sp>
        <p:nvSpPr>
          <p:cNvPr id="75" name="Google Shape;75;p7"/>
          <p:cNvSpPr txBox="1"/>
          <p:nvPr/>
        </p:nvSpPr>
        <p:spPr>
          <a:xfrm>
            <a:off x="467948" y="8335950"/>
            <a:ext cx="11328202"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Filler Nodules (appear after 4-6 weeks)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Poor injection technique or product migration.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a:t>
            </a:r>
            <a:r>
              <a:rPr b="0" i="0" lang="en-US" sz="3000" u="none" cap="none" strike="noStrike">
                <a:solidFill>
                  <a:srgbClr val="0F030D"/>
                </a:solidFill>
                <a:latin typeface="Calibri"/>
                <a:ea typeface="Calibri"/>
                <a:cs typeface="Calibri"/>
                <a:sym typeface="Calibri"/>
              </a:rPr>
              <a:t> - massage the area or dissolve. This is common in lips.</a:t>
            </a:r>
            <a:endParaRPr b="0" i="0" sz="3000" u="none" cap="none" strike="noStrike">
              <a:solidFill>
                <a:schemeClr val="dk1"/>
              </a:solidFill>
              <a:latin typeface="Calibri"/>
              <a:ea typeface="Calibri"/>
              <a:cs typeface="Calibri"/>
              <a:sym typeface="Calibri"/>
            </a:endParaRPr>
          </a:p>
        </p:txBody>
      </p:sp>
      <p:pic>
        <p:nvPicPr>
          <p:cNvPr id="76" name="Google Shape;76;p7"/>
          <p:cNvPicPr preferRelativeResize="0"/>
          <p:nvPr/>
        </p:nvPicPr>
        <p:blipFill rotWithShape="1">
          <a:blip r:embed="rId3">
            <a:alphaModFix/>
          </a:blip>
          <a:srcRect b="51742" l="0" r="0" t="3624"/>
          <a:stretch/>
        </p:blipFill>
        <p:spPr>
          <a:xfrm>
            <a:off x="13557441" y="248193"/>
            <a:ext cx="4305301" cy="2338252"/>
          </a:xfrm>
          <a:prstGeom prst="rect">
            <a:avLst/>
          </a:prstGeom>
          <a:noFill/>
          <a:ln>
            <a:noFill/>
          </a:ln>
        </p:spPr>
      </p:pic>
      <p:pic>
        <p:nvPicPr>
          <p:cNvPr id="77" name="Google Shape;77;p7"/>
          <p:cNvPicPr preferRelativeResize="0"/>
          <p:nvPr/>
        </p:nvPicPr>
        <p:blipFill rotWithShape="1">
          <a:blip r:embed="rId4">
            <a:alphaModFix/>
          </a:blip>
          <a:srcRect b="3432" l="25280" r="0" t="10180"/>
          <a:stretch/>
        </p:blipFill>
        <p:spPr>
          <a:xfrm>
            <a:off x="13557441" y="5360974"/>
            <a:ext cx="4331048" cy="2333050"/>
          </a:xfrm>
          <a:prstGeom prst="rect">
            <a:avLst/>
          </a:prstGeom>
          <a:noFill/>
          <a:ln>
            <a:noFill/>
          </a:ln>
        </p:spPr>
      </p:pic>
      <p:pic>
        <p:nvPicPr>
          <p:cNvPr id="78" name="Google Shape;78;p7"/>
          <p:cNvPicPr preferRelativeResize="0"/>
          <p:nvPr/>
        </p:nvPicPr>
        <p:blipFill rotWithShape="1">
          <a:blip r:embed="rId5">
            <a:alphaModFix/>
          </a:blip>
          <a:srcRect b="0" l="0" r="0" t="0"/>
          <a:stretch/>
        </p:blipFill>
        <p:spPr>
          <a:xfrm>
            <a:off x="156754" y="-601684"/>
            <a:ext cx="6827207" cy="4839539"/>
          </a:xfrm>
          <a:prstGeom prst="rect">
            <a:avLst/>
          </a:prstGeom>
          <a:noFill/>
          <a:ln>
            <a:noFill/>
          </a:ln>
        </p:spPr>
      </p:pic>
      <p:sp>
        <p:nvSpPr>
          <p:cNvPr id="79" name="Google Shape;79;p7"/>
          <p:cNvSpPr txBox="1"/>
          <p:nvPr/>
        </p:nvSpPr>
        <p:spPr>
          <a:xfrm>
            <a:off x="480295" y="2710282"/>
            <a:ext cx="11264205"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Under Correction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Inexperience or too little filler used.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 </a:t>
            </a:r>
            <a:r>
              <a:rPr b="0" i="0" lang="en-US" sz="3000" u="none" cap="none" strike="noStrike">
                <a:solidFill>
                  <a:srgbClr val="0F030D"/>
                </a:solidFill>
                <a:latin typeface="Calibri"/>
                <a:ea typeface="Calibri"/>
                <a:cs typeface="Calibri"/>
                <a:sym typeface="Calibri"/>
              </a:rPr>
              <a:t>further treatment with more filler will resolve the issue.</a:t>
            </a:r>
            <a:endParaRPr b="0" i="0" sz="3000" u="none" cap="none" strike="noStrike">
              <a:solidFill>
                <a:schemeClr val="dk1"/>
              </a:solidFill>
              <a:latin typeface="Calibri"/>
              <a:ea typeface="Calibri"/>
              <a:cs typeface="Calibri"/>
              <a:sym typeface="Calibri"/>
            </a:endParaRPr>
          </a:p>
        </p:txBody>
      </p:sp>
      <p:sp>
        <p:nvSpPr>
          <p:cNvPr id="80" name="Google Shape;80;p7"/>
          <p:cNvSpPr txBox="1"/>
          <p:nvPr/>
        </p:nvSpPr>
        <p:spPr>
          <a:xfrm>
            <a:off x="480295" y="4412810"/>
            <a:ext cx="13913495" cy="184665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Over Correction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Poor judgement when applying filler.</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massage the area in clinic and ask the client to continue this at </a:t>
            </a:r>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Home</a:t>
            </a:r>
            <a:r>
              <a:rPr b="0" i="0" lang="en-US" sz="3000" u="none" cap="none" strike="noStrike">
                <a:solidFill>
                  <a:schemeClr val="dk1"/>
                </a:solidFill>
                <a:latin typeface="Calibri"/>
                <a:ea typeface="Calibri"/>
                <a:cs typeface="Calibri"/>
                <a:sym typeface="Calibri"/>
              </a:rPr>
              <a:t> </a:t>
            </a:r>
            <a:r>
              <a:rPr b="0" i="0" lang="en-US" sz="3000" u="none" cap="none" strike="noStrike">
                <a:solidFill>
                  <a:srgbClr val="0F030D"/>
                </a:solidFill>
                <a:latin typeface="Calibri"/>
                <a:ea typeface="Calibri"/>
                <a:cs typeface="Calibri"/>
                <a:sym typeface="Calibri"/>
              </a:rPr>
              <a:t>or reverse the filler with hyaluronidase.</a:t>
            </a:r>
            <a:endParaRPr b="0" i="0" sz="3000" u="none" cap="none" strike="noStrike">
              <a:solidFill>
                <a:schemeClr val="dk1"/>
              </a:solidFill>
              <a:latin typeface="Calibri"/>
              <a:ea typeface="Calibri"/>
              <a:cs typeface="Calibri"/>
              <a:sym typeface="Calibri"/>
            </a:endParaRPr>
          </a:p>
        </p:txBody>
      </p:sp>
      <p:pic>
        <p:nvPicPr>
          <p:cNvPr descr="Image result for too much lip filler" id="81" name="Google Shape;81;p7"/>
          <p:cNvPicPr preferRelativeResize="0"/>
          <p:nvPr/>
        </p:nvPicPr>
        <p:blipFill rotWithShape="1">
          <a:blip r:embed="rId6">
            <a:alphaModFix/>
          </a:blip>
          <a:srcRect b="0" l="0" r="0" t="41596"/>
          <a:stretch/>
        </p:blipFill>
        <p:spPr>
          <a:xfrm>
            <a:off x="13570504" y="2917039"/>
            <a:ext cx="4331048" cy="2091947"/>
          </a:xfrm>
          <a:prstGeom prst="rect">
            <a:avLst/>
          </a:prstGeom>
          <a:noFill/>
          <a:ln>
            <a:noFill/>
          </a:ln>
        </p:spPr>
      </p:pic>
      <p:pic>
        <p:nvPicPr>
          <p:cNvPr descr="Image result for lip filler nodules" id="82" name="Google Shape;82;p7"/>
          <p:cNvPicPr preferRelativeResize="0"/>
          <p:nvPr/>
        </p:nvPicPr>
        <p:blipFill rotWithShape="1">
          <a:blip r:embed="rId7">
            <a:alphaModFix/>
          </a:blip>
          <a:srcRect b="14542" l="0" r="0" t="13004"/>
          <a:stretch/>
        </p:blipFill>
        <p:spPr>
          <a:xfrm>
            <a:off x="13596630" y="8013022"/>
            <a:ext cx="4210360" cy="18490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 name="Shape 86"/>
        <p:cNvGrpSpPr/>
        <p:nvPr/>
      </p:nvGrpSpPr>
      <p:grpSpPr>
        <a:xfrm>
          <a:off x="0" y="0"/>
          <a:ext cx="0" cy="0"/>
          <a:chOff x="0" y="0"/>
          <a:chExt cx="0" cy="0"/>
        </a:xfrm>
      </p:grpSpPr>
      <p:sp>
        <p:nvSpPr>
          <p:cNvPr id="87" name="Google Shape;87;p8"/>
          <p:cNvSpPr txBox="1"/>
          <p:nvPr/>
        </p:nvSpPr>
        <p:spPr>
          <a:xfrm>
            <a:off x="457201" y="6432416"/>
            <a:ext cx="3747306" cy="4616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Impending Necrosis</a:t>
            </a:r>
            <a:endParaRPr b="0" i="0" sz="3000" u="none" cap="none" strike="noStrike">
              <a:solidFill>
                <a:schemeClr val="dk1"/>
              </a:solidFill>
              <a:latin typeface="Calibri"/>
              <a:ea typeface="Calibri"/>
              <a:cs typeface="Calibri"/>
              <a:sym typeface="Calibri"/>
            </a:endParaRPr>
          </a:p>
        </p:txBody>
      </p:sp>
      <p:pic>
        <p:nvPicPr>
          <p:cNvPr id="88" name="Google Shape;88;p8"/>
          <p:cNvPicPr preferRelativeResize="0"/>
          <p:nvPr/>
        </p:nvPicPr>
        <p:blipFill rotWithShape="1">
          <a:blip r:embed="rId3">
            <a:alphaModFix/>
          </a:blip>
          <a:srcRect b="0" l="1080" r="0" t="17760"/>
          <a:stretch/>
        </p:blipFill>
        <p:spPr>
          <a:xfrm>
            <a:off x="13676288" y="849086"/>
            <a:ext cx="4350455" cy="2645821"/>
          </a:xfrm>
          <a:prstGeom prst="rect">
            <a:avLst/>
          </a:prstGeom>
          <a:noFill/>
          <a:ln>
            <a:noFill/>
          </a:ln>
        </p:spPr>
      </p:pic>
      <p:pic>
        <p:nvPicPr>
          <p:cNvPr id="89" name="Google Shape;89;p8"/>
          <p:cNvPicPr preferRelativeResize="0"/>
          <p:nvPr/>
        </p:nvPicPr>
        <p:blipFill rotWithShape="1">
          <a:blip r:embed="rId4">
            <a:alphaModFix/>
          </a:blip>
          <a:srcRect b="10980" l="15656" r="0" t="13765"/>
          <a:stretch/>
        </p:blipFill>
        <p:spPr>
          <a:xfrm>
            <a:off x="13676288" y="3621781"/>
            <a:ext cx="4384347" cy="2938934"/>
          </a:xfrm>
          <a:prstGeom prst="rect">
            <a:avLst/>
          </a:prstGeom>
          <a:noFill/>
          <a:ln>
            <a:noFill/>
          </a:ln>
        </p:spPr>
      </p:pic>
      <p:pic>
        <p:nvPicPr>
          <p:cNvPr id="90" name="Google Shape;90;p8"/>
          <p:cNvPicPr preferRelativeResize="0"/>
          <p:nvPr/>
        </p:nvPicPr>
        <p:blipFill rotWithShape="1">
          <a:blip r:embed="rId5">
            <a:alphaModFix/>
          </a:blip>
          <a:srcRect b="0" l="9463" r="0" t="12732"/>
          <a:stretch/>
        </p:blipFill>
        <p:spPr>
          <a:xfrm>
            <a:off x="13686496" y="6700652"/>
            <a:ext cx="4350455" cy="2938935"/>
          </a:xfrm>
          <a:prstGeom prst="rect">
            <a:avLst/>
          </a:prstGeom>
          <a:noFill/>
          <a:ln>
            <a:noFill/>
          </a:ln>
        </p:spPr>
      </p:pic>
      <p:pic>
        <p:nvPicPr>
          <p:cNvPr id="91" name="Google Shape;91;p8"/>
          <p:cNvPicPr preferRelativeResize="0"/>
          <p:nvPr/>
        </p:nvPicPr>
        <p:blipFill rotWithShape="1">
          <a:blip r:embed="rId6">
            <a:alphaModFix/>
          </a:blip>
          <a:srcRect b="0" l="0" r="0" t="0"/>
          <a:stretch/>
        </p:blipFill>
        <p:spPr>
          <a:xfrm>
            <a:off x="156754" y="-601684"/>
            <a:ext cx="6827207" cy="4839539"/>
          </a:xfrm>
          <a:prstGeom prst="rect">
            <a:avLst/>
          </a:prstGeom>
          <a:noFill/>
          <a:ln>
            <a:noFill/>
          </a:ln>
        </p:spPr>
      </p:pic>
      <p:sp>
        <p:nvSpPr>
          <p:cNvPr id="92" name="Google Shape;92;p8"/>
          <p:cNvSpPr txBox="1"/>
          <p:nvPr/>
        </p:nvSpPr>
        <p:spPr>
          <a:xfrm>
            <a:off x="457201" y="2821153"/>
            <a:ext cx="8258472"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Emobolisation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This is when the filler has blocked a major artery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 r</a:t>
            </a:r>
            <a:r>
              <a:rPr b="0" i="0" lang="en-US" sz="3000" u="none" cap="none" strike="noStrike">
                <a:solidFill>
                  <a:srgbClr val="0F030D"/>
                </a:solidFill>
                <a:latin typeface="Calibri"/>
                <a:ea typeface="Calibri"/>
                <a:cs typeface="Calibri"/>
                <a:sym typeface="Calibri"/>
              </a:rPr>
              <a:t>everse immediately</a:t>
            </a:r>
            <a:endParaRPr b="0" i="0" sz="3000" u="none" cap="none" strike="noStrike">
              <a:solidFill>
                <a:schemeClr val="dk1"/>
              </a:solidFill>
              <a:latin typeface="Calibri"/>
              <a:ea typeface="Calibri"/>
              <a:cs typeface="Calibri"/>
              <a:sym typeface="Calibri"/>
            </a:endParaRPr>
          </a:p>
        </p:txBody>
      </p:sp>
      <p:sp>
        <p:nvSpPr>
          <p:cNvPr id="93" name="Google Shape;93;p8"/>
          <p:cNvSpPr txBox="1"/>
          <p:nvPr/>
        </p:nvSpPr>
        <p:spPr>
          <a:xfrm>
            <a:off x="457201" y="4621820"/>
            <a:ext cx="13976933"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Infection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Cross contamination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if the area looks red and indurated at any point, dissolve immediately.</a:t>
            </a:r>
            <a:endParaRPr b="0" i="0" sz="3000" u="none" cap="none" strike="noStrike">
              <a:solidFill>
                <a:schemeClr val="dk1"/>
              </a:solidFill>
              <a:latin typeface="Calibri"/>
              <a:ea typeface="Calibri"/>
              <a:cs typeface="Calibri"/>
              <a:sym typeface="Calibri"/>
            </a:endParaRPr>
          </a:p>
        </p:txBody>
      </p:sp>
      <p:sp>
        <p:nvSpPr>
          <p:cNvPr id="94" name="Google Shape;94;p8"/>
          <p:cNvSpPr txBox="1"/>
          <p:nvPr/>
        </p:nvSpPr>
        <p:spPr>
          <a:xfrm>
            <a:off x="433806" y="6873855"/>
            <a:ext cx="11542179" cy="92333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Caused  by an undetected embolisation or compression of an artery</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dissolve immediately</a:t>
            </a:r>
            <a:endParaRPr b="0" i="0" sz="3000" u="none" cap="none" strike="noStrike">
              <a:solidFill>
                <a:schemeClr val="dk1"/>
              </a:solidFill>
              <a:latin typeface="Calibri"/>
              <a:ea typeface="Calibri"/>
              <a:cs typeface="Calibri"/>
              <a:sym typeface="Calibri"/>
            </a:endParaRPr>
          </a:p>
        </p:txBody>
      </p:sp>
      <p:sp>
        <p:nvSpPr>
          <p:cNvPr id="95" name="Google Shape;95;p8"/>
          <p:cNvSpPr txBox="1"/>
          <p:nvPr/>
        </p:nvSpPr>
        <p:spPr>
          <a:xfrm>
            <a:off x="472995" y="8230708"/>
            <a:ext cx="10950959"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Necrosis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Blood supply to the area has been stopped and the tissues died.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dissolve immediately</a:t>
            </a:r>
            <a:endParaRPr b="0" i="0" sz="30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 name="Shape 99"/>
        <p:cNvGrpSpPr/>
        <p:nvPr/>
      </p:nvGrpSpPr>
      <p:grpSpPr>
        <a:xfrm>
          <a:off x="0" y="0"/>
          <a:ext cx="0" cy="0"/>
          <a:chOff x="0" y="0"/>
          <a:chExt cx="0" cy="0"/>
        </a:xfrm>
      </p:grpSpPr>
      <p:sp>
        <p:nvSpPr>
          <p:cNvPr id="100" name="Google Shape;100;p9"/>
          <p:cNvSpPr txBox="1"/>
          <p:nvPr/>
        </p:nvSpPr>
        <p:spPr>
          <a:xfrm>
            <a:off x="427295" y="6308682"/>
            <a:ext cx="7518611"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Swelling and Puffiness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Late onset fluid attraction by hyaluronic acid</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massage regular or dissolve</a:t>
            </a:r>
            <a:endParaRPr b="0" i="0" sz="3000" u="none" cap="none" strike="noStrike">
              <a:solidFill>
                <a:schemeClr val="dk1"/>
              </a:solidFill>
              <a:latin typeface="Calibri"/>
              <a:ea typeface="Calibri"/>
              <a:cs typeface="Calibri"/>
              <a:sym typeface="Calibri"/>
            </a:endParaRPr>
          </a:p>
        </p:txBody>
      </p:sp>
      <p:sp>
        <p:nvSpPr>
          <p:cNvPr id="101" name="Google Shape;101;p9"/>
          <p:cNvSpPr txBox="1"/>
          <p:nvPr/>
        </p:nvSpPr>
        <p:spPr>
          <a:xfrm>
            <a:off x="427295" y="8044945"/>
            <a:ext cx="10567541"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Granuloma after 4 months of treatment</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Late onset red smooth bump that can persist for several years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Refer for steroid injections</a:t>
            </a:r>
            <a:endParaRPr b="0" i="0" sz="3000" u="none" cap="none" strike="noStrike">
              <a:solidFill>
                <a:schemeClr val="dk1"/>
              </a:solidFill>
              <a:latin typeface="Calibri"/>
              <a:ea typeface="Calibri"/>
              <a:cs typeface="Calibri"/>
              <a:sym typeface="Calibri"/>
            </a:endParaRPr>
          </a:p>
        </p:txBody>
      </p:sp>
      <p:pic>
        <p:nvPicPr>
          <p:cNvPr id="102" name="Google Shape;102;p9"/>
          <p:cNvPicPr preferRelativeResize="0"/>
          <p:nvPr/>
        </p:nvPicPr>
        <p:blipFill rotWithShape="1">
          <a:blip r:embed="rId3">
            <a:alphaModFix/>
          </a:blip>
          <a:srcRect b="0" l="0" r="0" t="0"/>
          <a:stretch/>
        </p:blipFill>
        <p:spPr>
          <a:xfrm>
            <a:off x="12814663" y="-979719"/>
            <a:ext cx="5172889" cy="4258495"/>
          </a:xfrm>
          <a:prstGeom prst="rect">
            <a:avLst/>
          </a:prstGeom>
          <a:noFill/>
          <a:ln>
            <a:noFill/>
          </a:ln>
        </p:spPr>
      </p:pic>
      <p:pic>
        <p:nvPicPr>
          <p:cNvPr id="103" name="Google Shape;103;p9"/>
          <p:cNvPicPr preferRelativeResize="0"/>
          <p:nvPr/>
        </p:nvPicPr>
        <p:blipFill rotWithShape="1">
          <a:blip r:embed="rId4">
            <a:alphaModFix/>
          </a:blip>
          <a:srcRect b="0" l="0" r="0" t="0"/>
          <a:stretch/>
        </p:blipFill>
        <p:spPr>
          <a:xfrm>
            <a:off x="195945" y="-726633"/>
            <a:ext cx="7014752" cy="4972482"/>
          </a:xfrm>
          <a:prstGeom prst="rect">
            <a:avLst/>
          </a:prstGeom>
          <a:noFill/>
          <a:ln>
            <a:noFill/>
          </a:ln>
        </p:spPr>
      </p:pic>
      <p:sp>
        <p:nvSpPr>
          <p:cNvPr id="104" name="Google Shape;104;p9"/>
          <p:cNvSpPr txBox="1"/>
          <p:nvPr/>
        </p:nvSpPr>
        <p:spPr>
          <a:xfrm>
            <a:off x="427295" y="2955882"/>
            <a:ext cx="12769193"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Migration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Repetitive mechanical force</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 c</a:t>
            </a:r>
            <a:r>
              <a:rPr b="0" i="0" lang="en-US" sz="3000" u="none" cap="none" strike="noStrike">
                <a:solidFill>
                  <a:srgbClr val="0F030D"/>
                </a:solidFill>
                <a:latin typeface="Calibri"/>
                <a:ea typeface="Calibri"/>
                <a:cs typeface="Calibri"/>
                <a:sym typeface="Calibri"/>
              </a:rPr>
              <a:t>an sometimes be relieved with massage or can be dissolved.</a:t>
            </a:r>
            <a:endParaRPr b="0" i="0" sz="3000" u="none" cap="none" strike="noStrike">
              <a:solidFill>
                <a:schemeClr val="dk1"/>
              </a:solidFill>
              <a:latin typeface="Calibri"/>
              <a:ea typeface="Calibri"/>
              <a:cs typeface="Calibri"/>
              <a:sym typeface="Calibri"/>
            </a:endParaRPr>
          </a:p>
        </p:txBody>
      </p:sp>
      <p:sp>
        <p:nvSpPr>
          <p:cNvPr id="105" name="Google Shape;105;p9"/>
          <p:cNvSpPr txBox="1"/>
          <p:nvPr/>
        </p:nvSpPr>
        <p:spPr>
          <a:xfrm>
            <a:off x="427295" y="4632282"/>
            <a:ext cx="12811869" cy="138499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Infection</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F030D"/>
                </a:solidFill>
                <a:latin typeface="Calibri"/>
                <a:ea typeface="Calibri"/>
                <a:cs typeface="Calibri"/>
                <a:sym typeface="Calibri"/>
              </a:rPr>
              <a:t>Cross contamination, infection that has spread from superficial skin lesions.</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F030D"/>
                </a:solidFill>
                <a:latin typeface="Calibri"/>
                <a:ea typeface="Calibri"/>
                <a:cs typeface="Calibri"/>
                <a:sym typeface="Calibri"/>
              </a:rPr>
              <a:t>Treatment </a:t>
            </a:r>
            <a:r>
              <a:rPr b="0" i="0" lang="en-US" sz="3000" u="none" cap="none" strike="noStrike">
                <a:solidFill>
                  <a:srgbClr val="0F030D"/>
                </a:solidFill>
                <a:latin typeface="Calibri"/>
                <a:ea typeface="Calibri"/>
                <a:cs typeface="Calibri"/>
                <a:sym typeface="Calibri"/>
              </a:rPr>
              <a:t>- dissolve the filler and then antibiotics</a:t>
            </a:r>
            <a:endParaRPr b="0" i="0" sz="3000" u="none" cap="none" strike="noStrike">
              <a:solidFill>
                <a:schemeClr val="dk1"/>
              </a:solidFill>
              <a:latin typeface="Calibri"/>
              <a:ea typeface="Calibri"/>
              <a:cs typeface="Calibri"/>
              <a:sym typeface="Calibri"/>
            </a:endParaRPr>
          </a:p>
        </p:txBody>
      </p:sp>
      <p:pic>
        <p:nvPicPr>
          <p:cNvPr descr="Image result for Lip Filler Swelling" id="106" name="Google Shape;106;p9"/>
          <p:cNvPicPr preferRelativeResize="0"/>
          <p:nvPr/>
        </p:nvPicPr>
        <p:blipFill rotWithShape="1">
          <a:blip r:embed="rId5">
            <a:alphaModFix/>
          </a:blip>
          <a:srcRect b="0" l="0" r="0" t="0"/>
          <a:stretch/>
        </p:blipFill>
        <p:spPr>
          <a:xfrm>
            <a:off x="13093837" y="3451754"/>
            <a:ext cx="4945970" cy="3279393"/>
          </a:xfrm>
          <a:prstGeom prst="rect">
            <a:avLst/>
          </a:prstGeom>
          <a:noFill/>
          <a:ln>
            <a:noFill/>
          </a:ln>
        </p:spPr>
      </p:pic>
      <p:pic>
        <p:nvPicPr>
          <p:cNvPr descr="Image result for Lip granuloma" id="107" name="Google Shape;107;p9"/>
          <p:cNvPicPr preferRelativeResize="0"/>
          <p:nvPr/>
        </p:nvPicPr>
        <p:blipFill rotWithShape="1">
          <a:blip r:embed="rId6">
            <a:alphaModFix/>
          </a:blip>
          <a:srcRect b="7399" l="0" r="0" t="0"/>
          <a:stretch/>
        </p:blipFill>
        <p:spPr>
          <a:xfrm>
            <a:off x="13103589" y="6932210"/>
            <a:ext cx="4936218" cy="29824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2022-06-20T17:20:44Z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2022-06-20T00:00:00Z</vt:filetime>
  </property>
  <property fmtid="{D5CDD505-2E9C-101B-9397-08002B2CF9AE}" pid="3" name="LastSaved">
    <vt:filetime>2022-06-20T00:00:00Z</vt:filetime>
  </property>
</Properties>
</file>